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480B62C-D636-4C3F-AD4C-F9D7A573183E}" type="datetimeFigureOut">
              <a:rPr lang="en-US" smtClean="0"/>
              <a:t>6/24/2024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80B62C-D636-4C3F-AD4C-F9D7A573183E}"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80B62C-D636-4C3F-AD4C-F9D7A573183E}"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480B62C-D636-4C3F-AD4C-F9D7A573183E}" type="datetimeFigureOut">
              <a:rPr lang="en-US" smtClean="0"/>
              <a:t>6/24/2024</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480B62C-D636-4C3F-AD4C-F9D7A573183E}" type="datetimeFigureOut">
              <a:rPr lang="en-US" smtClean="0"/>
              <a:t>6/24/2024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4B46354-85FE-4AD1-BFCA-67CE11B646E6}"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480B62C-D636-4C3F-AD4C-F9D7A573183E}" type="datetimeFigureOut">
              <a:rPr lang="en-US" smtClean="0"/>
              <a:t>6/24/2024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480B62C-D636-4C3F-AD4C-F9D7A573183E}"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4B46354-85FE-4AD1-BFCA-67CE11B646E6}"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480B62C-D636-4C3F-AD4C-F9D7A573183E}" type="datetimeFigureOut">
              <a:rPr lang="en-US" smtClean="0"/>
              <a:t>6/24/2024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480B62C-D636-4C3F-AD4C-F9D7A573183E}" type="datetimeFigureOut">
              <a:rPr lang="en-US" smtClean="0"/>
              <a:t>6/24/2024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480B62C-D636-4C3F-AD4C-F9D7A573183E}" type="datetimeFigureOut">
              <a:rPr lang="en-US" smtClean="0"/>
              <a:t>6/24/2024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46354-85FE-4AD1-BFCA-67CE11B646E6}" type="slidenum">
              <a:rPr lang="en-US" smtClean="0"/>
              <a:t>‹#›</a:t>
            </a:fld>
            <a:endParaRPr lang="en-US"/>
          </a:p>
        </p:txBody>
      </p:sp>
    </p:spTree>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480B62C-D636-4C3F-AD4C-F9D7A573183E}"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B46354-85FE-4AD1-BFCA-67CE11B646E6}"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480B62C-D636-4C3F-AD4C-F9D7A573183E}" type="datetimeFigureOut">
              <a:rPr lang="en-US" smtClean="0"/>
              <a:t>6/24/2024</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4B46354-85FE-4AD1-BFCA-67CE11B646E6}"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dissolve/>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4423"/>
            <a:ext cx="7772400" cy="2386028"/>
          </a:xfrm>
        </p:spPr>
        <p:txBody>
          <a:bodyPr/>
          <a:lstStyle/>
          <a:p>
            <a:r>
              <a:rPr lang="en-US" b="1" dirty="0" smtClean="0">
                <a:latin typeface="Arial Black" pitchFamily="34" charset="0"/>
              </a:rPr>
              <a:t>Public Goods and Private Goods</a:t>
            </a:r>
            <a:endParaRPr lang="en-US" b="1" dirty="0">
              <a:latin typeface="Arial Black" pitchFamily="34" charset="0"/>
            </a:endParaRPr>
          </a:p>
        </p:txBody>
      </p:sp>
      <p:sp>
        <p:nvSpPr>
          <p:cNvPr id="3" name="Subtitle 2"/>
          <p:cNvSpPr>
            <a:spLocks noGrp="1"/>
          </p:cNvSpPr>
          <p:nvPr>
            <p:ph type="subTitle" idx="1"/>
          </p:nvPr>
        </p:nvSpPr>
        <p:spPr>
          <a:xfrm>
            <a:off x="3354442" y="3539864"/>
            <a:ext cx="5114778" cy="2175152"/>
          </a:xfrm>
        </p:spPr>
        <p:txBody>
          <a:bodyPr>
            <a:normAutofit fontScale="92500" lnSpcReduction="10000"/>
          </a:bodyPr>
          <a:lstStyle/>
          <a:p>
            <a:r>
              <a:rPr lang="en-US" sz="2400" b="1" dirty="0" smtClean="0"/>
              <a:t>Dr. </a:t>
            </a:r>
            <a:r>
              <a:rPr lang="en-US" sz="2400" b="1" dirty="0" err="1" smtClean="0"/>
              <a:t>Biswajit</a:t>
            </a:r>
            <a:r>
              <a:rPr lang="en-US" sz="2400" b="1" dirty="0" smtClean="0"/>
              <a:t> Das</a:t>
            </a:r>
          </a:p>
          <a:p>
            <a:r>
              <a:rPr lang="en-US" sz="2400" b="1" dirty="0" smtClean="0"/>
              <a:t>Associate Prof. &amp; HOD, Dept. of Economics, </a:t>
            </a:r>
            <a:r>
              <a:rPr lang="en-US" sz="2400" b="1" dirty="0" err="1" smtClean="0"/>
              <a:t>Kamrup</a:t>
            </a:r>
            <a:r>
              <a:rPr lang="en-US" sz="2400" b="1" dirty="0" smtClean="0"/>
              <a:t> College, </a:t>
            </a:r>
            <a:r>
              <a:rPr lang="en-US" sz="2400" b="1" dirty="0" err="1" smtClean="0"/>
              <a:t>Chamata</a:t>
            </a:r>
            <a:endParaRPr lang="en-US" sz="2400" b="1" dirty="0" smtClean="0"/>
          </a:p>
          <a:p>
            <a:r>
              <a:rPr lang="en-US" sz="2400" b="1" dirty="0" smtClean="0">
                <a:solidFill>
                  <a:srgbClr val="00B050"/>
                </a:solidFill>
                <a:latin typeface="Arial Black" pitchFamily="34" charset="0"/>
              </a:rPr>
              <a:t>For Class: BA 5</a:t>
            </a:r>
            <a:r>
              <a:rPr lang="en-US" sz="2400" b="1" baseline="30000" dirty="0" smtClean="0">
                <a:solidFill>
                  <a:srgbClr val="00B050"/>
                </a:solidFill>
                <a:latin typeface="Arial Black" pitchFamily="34" charset="0"/>
              </a:rPr>
              <a:t>th</a:t>
            </a:r>
            <a:r>
              <a:rPr lang="en-US" sz="2400" b="1" dirty="0" smtClean="0">
                <a:solidFill>
                  <a:srgbClr val="00B050"/>
                </a:solidFill>
                <a:latin typeface="Arial Black" pitchFamily="34" charset="0"/>
              </a:rPr>
              <a:t> semester (</a:t>
            </a:r>
            <a:r>
              <a:rPr lang="en-US" sz="2400" b="1" dirty="0" err="1" smtClean="0">
                <a:solidFill>
                  <a:srgbClr val="00B050"/>
                </a:solidFill>
                <a:latin typeface="Arial Black" pitchFamily="34" charset="0"/>
              </a:rPr>
              <a:t>Honours</a:t>
            </a:r>
            <a:r>
              <a:rPr lang="en-US" sz="2400" b="1" dirty="0" smtClean="0">
                <a:solidFill>
                  <a:srgbClr val="00B050"/>
                </a:solidFill>
                <a:latin typeface="Arial Black" pitchFamily="34" charset="0"/>
              </a:rPr>
              <a:t>)</a:t>
            </a:r>
          </a:p>
          <a:p>
            <a:r>
              <a:rPr lang="en-US" sz="2400" b="1" dirty="0" smtClean="0">
                <a:solidFill>
                  <a:srgbClr val="00B050"/>
                </a:solidFill>
                <a:latin typeface="Arial Black" pitchFamily="34" charset="0"/>
              </a:rPr>
              <a:t>ECO-HE-5036</a:t>
            </a:r>
            <a:endParaRPr lang="en-US" sz="2400" b="1" dirty="0">
              <a:solidFill>
                <a:srgbClr val="00B050"/>
              </a:solidFill>
              <a:latin typeface="Arial Black" pitchFamily="34" charset="0"/>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Non-excludability</a:t>
            </a:r>
            <a:endParaRPr lang="en-US" dirty="0"/>
          </a:p>
        </p:txBody>
      </p:sp>
      <p:sp>
        <p:nvSpPr>
          <p:cNvPr id="3" name="Content Placeholder 2"/>
          <p:cNvSpPr>
            <a:spLocks noGrp="1"/>
          </p:cNvSpPr>
          <p:nvPr>
            <p:ph idx="1"/>
          </p:nvPr>
        </p:nvSpPr>
        <p:spPr/>
        <p:txBody>
          <a:bodyPr>
            <a:normAutofit fontScale="77500" lnSpcReduction="20000"/>
          </a:bodyPr>
          <a:lstStyle/>
          <a:p>
            <a:pPr algn="just" fontAlgn="base"/>
            <a:r>
              <a:rPr lang="en-US" b="1" dirty="0">
                <a:latin typeface="Arial Narrow" pitchFamily="34" charset="0"/>
              </a:rPr>
              <a:t>Non-excludability means that the producer of the good is unable to prevent others from using it. For instance, it would be extremely difficult to prevent each person from using a traffic light. Doing so would require extreme levels of management and prevent the use of certain roads.</a:t>
            </a:r>
          </a:p>
          <a:p>
            <a:pPr algn="just" fontAlgn="base"/>
            <a:r>
              <a:rPr lang="en-US" b="1" dirty="0">
                <a:solidFill>
                  <a:srgbClr val="92D050"/>
                </a:solidFill>
                <a:latin typeface="Arial Narrow" pitchFamily="34" charset="0"/>
              </a:rPr>
              <a:t>At the same time, non-excludability means customers cannot be directly charged. If we look again at traffic lights, it would be difficult but also chaotic to put in place a system whereby each user pays. So not only is it virtually impossible to prevent use but also collect payment.</a:t>
            </a:r>
          </a:p>
          <a:p>
            <a:pPr algn="just" fontAlgn="base"/>
            <a:r>
              <a:rPr lang="en-US" b="1" dirty="0">
                <a:solidFill>
                  <a:schemeClr val="bg2">
                    <a:lumMod val="25000"/>
                  </a:schemeClr>
                </a:solidFill>
              </a:rPr>
              <a:t>Public goods such as </a:t>
            </a:r>
            <a:r>
              <a:rPr lang="en-US" b="1" dirty="0" err="1">
                <a:solidFill>
                  <a:schemeClr val="bg2">
                    <a:lumMod val="25000"/>
                  </a:schemeClr>
                </a:solidFill>
              </a:rPr>
              <a:t>defence</a:t>
            </a:r>
            <a:r>
              <a:rPr lang="en-US" b="1" dirty="0">
                <a:solidFill>
                  <a:schemeClr val="bg2">
                    <a:lumMod val="25000"/>
                  </a:schemeClr>
                </a:solidFill>
              </a:rPr>
              <a:t>, policing, and the law are all non-excludable. Everyone benefits from policing, which makes it impossible to charge some but not others. In turn, this presents us with the ‘free-rider problem’.</a:t>
            </a:r>
          </a:p>
          <a:p>
            <a:pPr algn="just"/>
            <a:endParaRPr lang="en-US" dirty="0"/>
          </a:p>
        </p:txBody>
      </p:sp>
    </p:spTree>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560406"/>
          </a:xfrm>
        </p:spPr>
        <p:txBody>
          <a:bodyPr>
            <a:normAutofit fontScale="90000"/>
          </a:bodyPr>
          <a:lstStyle/>
          <a:p>
            <a:r>
              <a:rPr lang="en-US" b="1" dirty="0"/>
              <a:t>Non-rivalry</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fontAlgn="base"/>
            <a:r>
              <a:rPr lang="en-US" b="1" dirty="0"/>
              <a:t>With regards to public goods, non-rivalry means that other consumers are not excluded based on others consumption. In other words, just because Barry is using the streetlight does not mean that Susan is unable to</a:t>
            </a:r>
            <a:r>
              <a:rPr lang="en-US" dirty="0"/>
              <a:t>.</a:t>
            </a:r>
          </a:p>
          <a:p>
            <a:pPr fontAlgn="base"/>
            <a:r>
              <a:rPr lang="en-US" dirty="0">
                <a:solidFill>
                  <a:srgbClr val="7030A0"/>
                </a:solidFill>
                <a:latin typeface="Arial Narrow" pitchFamily="34" charset="0"/>
              </a:rPr>
              <a:t>Non-rivalry is often forgotten when looking at public goods. For instance, many will mistakenly consider universal healthcare as a public good. Whilst there is nothing to stop all citizens accessing it, there is a </a:t>
            </a:r>
            <a:r>
              <a:rPr lang="en-US" dirty="0" err="1">
                <a:solidFill>
                  <a:srgbClr val="7030A0"/>
                </a:solidFill>
                <a:latin typeface="Arial Narrow" pitchFamily="34" charset="0"/>
              </a:rPr>
              <a:t>rivalrous</a:t>
            </a:r>
            <a:r>
              <a:rPr lang="en-US" dirty="0">
                <a:solidFill>
                  <a:srgbClr val="7030A0"/>
                </a:solidFill>
                <a:latin typeface="Arial Narrow" pitchFamily="34" charset="0"/>
              </a:rPr>
              <a:t> component.</a:t>
            </a:r>
          </a:p>
          <a:p>
            <a:pPr fontAlgn="base"/>
            <a:r>
              <a:rPr lang="en-US" dirty="0"/>
              <a:t>To explain, the more people who take up a bed in a hospital, the fewer there are for other patients. Similarly, the more doctors’ appointments taken, the fewer there is available for everyone else.</a:t>
            </a:r>
          </a:p>
          <a:p>
            <a:endParaRPr lang="en-US" dirty="0"/>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Public Goods Defined</a:t>
            </a:r>
            <a:br>
              <a:rPr lang="en-US" b="1" dirty="0"/>
            </a:br>
            <a:endParaRPr lang="en-US" dirty="0"/>
          </a:p>
        </p:txBody>
      </p:sp>
      <p:sp>
        <p:nvSpPr>
          <p:cNvPr id="3" name="Content Placeholder 2"/>
          <p:cNvSpPr>
            <a:spLocks noGrp="1"/>
          </p:cNvSpPr>
          <p:nvPr>
            <p:ph idx="1"/>
          </p:nvPr>
        </p:nvSpPr>
        <p:spPr/>
        <p:txBody>
          <a:bodyPr/>
          <a:lstStyle/>
          <a:p>
            <a:pPr algn="just"/>
            <a:r>
              <a:rPr lang="en-US" dirty="0"/>
              <a:t>There is a level of confusion that surrounds public goods. It may meet certain criteria to an extent but does not meet the two characteristics. These can be split down into four distinct categories: private goods, common goods, club goods, and public goods.</a:t>
            </a:r>
          </a:p>
        </p:txBody>
      </p:sp>
    </p:spTree>
  </p:cSld>
  <p:clrMapOvr>
    <a:masterClrMapping/>
  </p:clrMapOvr>
  <p:transition spd="slow">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703282"/>
          </a:xfrm>
        </p:spPr>
        <p:txBody>
          <a:bodyPr>
            <a:noAutofit/>
          </a:bodyPr>
          <a:lstStyle/>
          <a:p>
            <a:r>
              <a:rPr lang="en-US" sz="2800" b="1" dirty="0"/>
              <a:t>Key Differences Between Public Goods and Private Goods</a:t>
            </a:r>
          </a:p>
        </p:txBody>
      </p:sp>
      <p:sp>
        <p:nvSpPr>
          <p:cNvPr id="3" name="Content Placeholder 2"/>
          <p:cNvSpPr>
            <a:spLocks noGrp="1"/>
          </p:cNvSpPr>
          <p:nvPr>
            <p:ph idx="1"/>
          </p:nvPr>
        </p:nvSpPr>
        <p:spPr/>
        <p:txBody>
          <a:bodyPr>
            <a:normAutofit fontScale="77500" lnSpcReduction="20000"/>
          </a:bodyPr>
          <a:lstStyle/>
          <a:p>
            <a:pPr algn="just"/>
            <a:r>
              <a:rPr lang="en-US" b="1" dirty="0">
                <a:solidFill>
                  <a:srgbClr val="7030A0"/>
                </a:solidFill>
              </a:rPr>
              <a:t>Private goods refer to the goods that a person must buy to consume them, and if someone consumes it, its accessibility ends up for the other person. In contrast, public goods are open to all the people for use. If one person uses that good, it remains available for others</a:t>
            </a:r>
            <a:r>
              <a:rPr lang="en-US" b="1" dirty="0" smtClean="0">
                <a:solidFill>
                  <a:srgbClr val="7030A0"/>
                </a:solidFill>
              </a:rPr>
              <a:t>.</a:t>
            </a:r>
          </a:p>
          <a:p>
            <a:pPr algn="just"/>
            <a:endParaRPr lang="en-US" dirty="0"/>
          </a:p>
          <a:p>
            <a:pPr algn="just"/>
            <a:r>
              <a:rPr lang="en-US" b="1" dirty="0"/>
              <a:t>Private goods are rival in nature, as when it is consumed by one person, it reduces the amount of goods available to other persons. For example: Limited number of seats in a Flight. As against, public goods are non-rival. This means it is equally available to all the people of the society. Hence, its benefit can’t be reduced if any person consumes it.</a:t>
            </a:r>
          </a:p>
          <a:p>
            <a:endParaRPr lang="en-US" dirty="0" smtClean="0"/>
          </a:p>
          <a:p>
            <a:endParaRPr lang="en-US" dirty="0" smtClean="0"/>
          </a:p>
          <a:p>
            <a:endParaRPr lang="en-US" dirty="0"/>
          </a:p>
        </p:txBody>
      </p:sp>
    </p:spTree>
  </p:cSld>
  <p:clrMapOvr>
    <a:masterClrMapping/>
  </p:clrMapOvr>
  <p:transition spd="slow">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Continu</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a:t>The person who owns a private good can exclude another person from consuming it. For example: If the buyer of the goods does not have enough money, then the seller can exclude the buyer from consuming it. But, this is not the case with public goods. As these goods are owned by the government, no one can exclude the other person from consuming it</a:t>
            </a:r>
            <a:r>
              <a:rPr lang="en-US" b="1" dirty="0" smtClean="0"/>
              <a:t>.</a:t>
            </a:r>
          </a:p>
          <a:p>
            <a:pPr algn="just"/>
            <a:endParaRPr lang="en-US" dirty="0"/>
          </a:p>
          <a:p>
            <a:pPr algn="just"/>
            <a:r>
              <a:rPr lang="en-US" b="1" dirty="0"/>
              <a:t>Private goods are divisible. That means it can be divided among two persons for their personal use. In contrast, public goods are indivisible, as they can’t be divided for personal use.</a:t>
            </a:r>
          </a:p>
          <a:p>
            <a:endParaRPr lang="en-US" dirty="0"/>
          </a:p>
        </p:txBody>
      </p:sp>
    </p:spTree>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Continu</a:t>
            </a:r>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b="1" dirty="0">
                <a:solidFill>
                  <a:srgbClr val="00B050"/>
                </a:solidFill>
              </a:rPr>
              <a:t>We calculate the aggregate demand for private goods using the mode of horizontal addition of individual demand. As against, we calculate the aggregate demand of public goods through the mode of vertical addition of individual demands.</a:t>
            </a:r>
          </a:p>
          <a:p>
            <a:pPr algn="just"/>
            <a:r>
              <a:rPr lang="en-US" b="1" dirty="0">
                <a:solidFill>
                  <a:srgbClr val="00B0F0"/>
                </a:solidFill>
              </a:rPr>
              <a:t>The marginal cost of providing private goods to an additional consumer is not equal to zero. Conversely, the marginal cost of providing public goods to an additional consumer is zero or almost zero.</a:t>
            </a:r>
          </a:p>
          <a:p>
            <a:pPr algn="just"/>
            <a:r>
              <a:rPr lang="en-US" b="1" dirty="0">
                <a:solidFill>
                  <a:srgbClr val="7030A0"/>
                </a:solidFill>
              </a:rPr>
              <a:t>While the same private good is provided at the same prices to all, this is not the case with public goods. That means the same public goods are not provided at the same prices to all. The price may differ on the basis of gender, age, etc.</a:t>
            </a:r>
            <a:r>
              <a:rPr lang="en-US" dirty="0"/>
              <a:t> </a:t>
            </a:r>
            <a:endParaRPr lang="en-US" dirty="0" smtClean="0"/>
          </a:p>
          <a:p>
            <a:pPr algn="just"/>
            <a:r>
              <a:rPr lang="en-US" b="1" dirty="0" smtClean="0"/>
              <a:t>For </a:t>
            </a:r>
            <a:r>
              <a:rPr lang="en-US" b="1" dirty="0"/>
              <a:t>Example: Different citizens pay taxes at different rates, but everyone has an equal right to travel on roads, highways, railways, etc. In contrast, everyone pays the same price for buying an AC or Refrigerator.</a:t>
            </a:r>
          </a:p>
          <a:p>
            <a:endParaRPr lang="en-US" dirty="0"/>
          </a:p>
        </p:txBody>
      </p:sp>
    </p:spTree>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rial Black" pitchFamily="34" charset="0"/>
              </a:rPr>
              <a:t>Thank You</a:t>
            </a:r>
            <a:endParaRPr lang="en-US" dirty="0">
              <a:latin typeface="Arial Black" pitchFamily="34" charset="0"/>
            </a:endParaRPr>
          </a:p>
        </p:txBody>
      </p:sp>
      <p:pic>
        <p:nvPicPr>
          <p:cNvPr id="4" name="Content Placeholder 3" descr="WhatsApp Image 2024-02-11 at 11.06.46 PM.jpeg"/>
          <p:cNvPicPr>
            <a:picLocks noGrp="1" noChangeAspect="1"/>
          </p:cNvPicPr>
          <p:nvPr>
            <p:ph idx="1"/>
          </p:nvPr>
        </p:nvPicPr>
        <p:blipFill>
          <a:blip r:embed="rId2"/>
          <a:stretch>
            <a:fillRect/>
          </a:stretch>
        </p:blipFill>
        <p:spPr>
          <a:xfrm>
            <a:off x="357158" y="1142984"/>
            <a:ext cx="8429684" cy="5572163"/>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r>
              <a:rPr lang="en-US" dirty="0" smtClean="0"/>
              <a:t>Meaning of Public and Private Goods</a:t>
            </a:r>
          </a:p>
          <a:p>
            <a:r>
              <a:rPr lang="en-US" dirty="0" smtClean="0"/>
              <a:t>Non-rivalry and non-excludability</a:t>
            </a:r>
          </a:p>
          <a:p>
            <a:r>
              <a:rPr lang="en-US" dirty="0" smtClean="0"/>
              <a:t>Characteristics of Public Goods</a:t>
            </a:r>
          </a:p>
          <a:p>
            <a:r>
              <a:rPr lang="en-US" dirty="0" smtClean="0"/>
              <a:t>Distinction between public and private goods</a:t>
            </a:r>
            <a:endParaRPr lang="en-US" dirty="0"/>
          </a:p>
        </p:txBody>
      </p:sp>
    </p:spTree>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Goods</a:t>
            </a:r>
            <a:endParaRPr lang="en-US" dirty="0"/>
          </a:p>
        </p:txBody>
      </p:sp>
      <p:sp>
        <p:nvSpPr>
          <p:cNvPr id="3" name="Content Placeholder 2"/>
          <p:cNvSpPr>
            <a:spLocks noGrp="1"/>
          </p:cNvSpPr>
          <p:nvPr>
            <p:ph idx="1"/>
          </p:nvPr>
        </p:nvSpPr>
        <p:spPr>
          <a:xfrm>
            <a:off x="457200" y="1357298"/>
            <a:ext cx="8229600" cy="4768865"/>
          </a:xfrm>
        </p:spPr>
        <p:txBody>
          <a:bodyPr>
            <a:normAutofit fontScale="85000" lnSpcReduction="10000"/>
          </a:bodyPr>
          <a:lstStyle/>
          <a:p>
            <a:pPr algn="just"/>
            <a:r>
              <a:rPr lang="en-US" dirty="0">
                <a:solidFill>
                  <a:srgbClr val="FF0000"/>
                </a:solidFill>
              </a:rPr>
              <a:t>Public good is a term in economics which refers to the good (commodity) that is available for use for everybody and one person’s usage of it does not diminish or exhaust its availability to </a:t>
            </a:r>
            <a:r>
              <a:rPr lang="en-US" dirty="0" smtClean="0">
                <a:solidFill>
                  <a:srgbClr val="FF0000"/>
                </a:solidFill>
              </a:rPr>
              <a:t>others.</a:t>
            </a:r>
          </a:p>
          <a:p>
            <a:pPr algn="just"/>
            <a:r>
              <a:rPr lang="en-US" dirty="0" smtClean="0">
                <a:solidFill>
                  <a:srgbClr val="00B050"/>
                </a:solidFill>
              </a:rPr>
              <a:t>It </a:t>
            </a:r>
            <a:r>
              <a:rPr lang="en-US" dirty="0">
                <a:solidFill>
                  <a:srgbClr val="00B050"/>
                </a:solidFill>
              </a:rPr>
              <a:t>is considered non-excludable and non-</a:t>
            </a:r>
            <a:r>
              <a:rPr lang="en-US" dirty="0" err="1">
                <a:solidFill>
                  <a:srgbClr val="00B050"/>
                </a:solidFill>
              </a:rPr>
              <a:t>rivalrous</a:t>
            </a:r>
            <a:r>
              <a:rPr lang="en-US" dirty="0">
                <a:solidFill>
                  <a:srgbClr val="00B050"/>
                </a:solidFill>
              </a:rPr>
              <a:t>. Public goods are provided as a whole to the society by the government and the consumption of these goods by an individual doesn’t reduce its availability or doesn’t exclude others from consuming it. </a:t>
            </a:r>
            <a:endParaRPr lang="en-US" dirty="0" smtClean="0">
              <a:solidFill>
                <a:srgbClr val="00B050"/>
              </a:solidFill>
            </a:endParaRPr>
          </a:p>
          <a:p>
            <a:pPr algn="just"/>
            <a:r>
              <a:rPr lang="en-US" dirty="0" smtClean="0">
                <a:solidFill>
                  <a:srgbClr val="002060"/>
                </a:solidFill>
              </a:rPr>
              <a:t>Therefore</a:t>
            </a:r>
            <a:r>
              <a:rPr lang="en-US" dirty="0">
                <a:solidFill>
                  <a:srgbClr val="002060"/>
                </a:solidFill>
              </a:rPr>
              <a:t>, public goods are non-rivalry and non-excludability.</a:t>
            </a:r>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public goods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Examples of public goods are education, infrastructure, lighthouses, flood control systems, knowledge, fresh air, national security, official statistics, etc. </a:t>
            </a:r>
            <a:endParaRPr lang="en-US" dirty="0" smtClean="0"/>
          </a:p>
          <a:p>
            <a:pPr algn="just"/>
            <a:r>
              <a:rPr lang="en-US" dirty="0" smtClean="0"/>
              <a:t>The </a:t>
            </a:r>
            <a:r>
              <a:rPr lang="en-US" dirty="0"/>
              <a:t>public good is different from the common good in that common good, though non-excludable, tends to be semi-</a:t>
            </a:r>
            <a:r>
              <a:rPr lang="en-US" dirty="0" err="1"/>
              <a:t>rivalrous</a:t>
            </a:r>
            <a:r>
              <a:rPr lang="en-US" dirty="0"/>
              <a:t> in nature. Examples of common goods would be timber, coal, etc. Public goods are useful for the population as a whole. </a:t>
            </a:r>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Free Rider Problem</a:t>
            </a:r>
            <a:endParaRPr lang="en-US" dirty="0"/>
          </a:p>
        </p:txBody>
      </p:sp>
      <p:sp>
        <p:nvSpPr>
          <p:cNvPr id="3" name="Content Placeholder 2"/>
          <p:cNvSpPr>
            <a:spLocks noGrp="1"/>
          </p:cNvSpPr>
          <p:nvPr>
            <p:ph idx="1"/>
          </p:nvPr>
        </p:nvSpPr>
        <p:spPr/>
        <p:txBody>
          <a:bodyPr>
            <a:normAutofit/>
          </a:bodyPr>
          <a:lstStyle/>
          <a:p>
            <a:pPr algn="just"/>
            <a:r>
              <a:rPr lang="en-US" dirty="0"/>
              <a:t>The non-excludable property of the public goods gives rise to the free-rider problem as these goods can be bought by the people without paying for them. The free-rider problem is regarded as the burden on a shared resource. This situation arises when a person is using or overusing these goods without paying his/her fair share for it. The free-rider problem can occur in any community, large or small.</a:t>
            </a:r>
          </a:p>
        </p:txBody>
      </p:sp>
    </p:spTree>
  </p:cSld>
  <p:clrMapOvr>
    <a:masterClrMapping/>
  </p:clrMapOvr>
  <p:transition spd="slow">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774720"/>
          </a:xfrm>
        </p:spPr>
        <p:txBody>
          <a:bodyPr>
            <a:normAutofit fontScale="90000"/>
          </a:bodyPr>
          <a:lstStyle/>
          <a:p>
            <a:r>
              <a:rPr lang="en-US" dirty="0"/>
              <a:t>What is a Private Good?</a:t>
            </a:r>
            <a:r>
              <a:rPr lang="en-US" b="1" dirty="0"/>
              <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Any product which must be purchased for consumption, and which prevents another individual from consuming it if consumed by one individual is known as a private good. Therefore, a good is considered to be a private good if there is a competition between individuals to obtain the good and if consuming the good prevents someone else from consuming it</a:t>
            </a:r>
            <a:r>
              <a:rPr lang="en-US" dirty="0" smtClean="0"/>
              <a:t>.</a:t>
            </a:r>
          </a:p>
          <a:p>
            <a:pPr algn="just">
              <a:buNone/>
            </a:pPr>
            <a:r>
              <a:rPr lang="en-US" dirty="0"/>
              <a:t> </a:t>
            </a:r>
          </a:p>
          <a:p>
            <a:pPr algn="just"/>
            <a:r>
              <a:rPr lang="en-US" dirty="0"/>
              <a:t>Private goods have a lesser chance to experience the free-rider problem than the public goods as private goods are not readily available for free and a company produces private goods with a goal of making profits. </a:t>
            </a:r>
          </a:p>
          <a:p>
            <a:endParaRPr lang="en-US" dirty="0"/>
          </a:p>
        </p:txBody>
      </p:sp>
    </p:spTree>
  </p:cSld>
  <p:clrMapOvr>
    <a:masterClrMapping/>
  </p:clrMapOvr>
  <p:transition spd="slow">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Club Goods</a:t>
            </a:r>
            <a:endParaRPr lang="en-US" dirty="0"/>
          </a:p>
        </p:txBody>
      </p:sp>
      <p:sp>
        <p:nvSpPr>
          <p:cNvPr id="3" name="Content Placeholder 2"/>
          <p:cNvSpPr>
            <a:spLocks noGrp="1"/>
          </p:cNvSpPr>
          <p:nvPr>
            <p:ph idx="1"/>
          </p:nvPr>
        </p:nvSpPr>
        <p:spPr/>
        <p:txBody>
          <a:bodyPr/>
          <a:lstStyle/>
          <a:p>
            <a:pPr algn="just"/>
            <a:r>
              <a:rPr lang="en-US" dirty="0"/>
              <a:t>Club goods are resources which are available but can be easily prevented from being consumed or their consumption can be restricted. This prevents their depletion and overuse. Such goods are made deliberately scarce in order to increase their value and discourage overconsumption. Internet, roads, cinemas are examples of club goods.</a:t>
            </a:r>
          </a:p>
        </p:txBody>
      </p:sp>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Goods</a:t>
            </a:r>
            <a:endParaRPr lang="en-US" dirty="0"/>
          </a:p>
        </p:txBody>
      </p:sp>
      <p:sp>
        <p:nvSpPr>
          <p:cNvPr id="3" name="Content Placeholder 2"/>
          <p:cNvSpPr>
            <a:spLocks noGrp="1"/>
          </p:cNvSpPr>
          <p:nvPr>
            <p:ph idx="1"/>
          </p:nvPr>
        </p:nvSpPr>
        <p:spPr/>
        <p:txBody>
          <a:bodyPr>
            <a:normAutofit lnSpcReduction="10000"/>
          </a:bodyPr>
          <a:lstStyle/>
          <a:p>
            <a:pPr algn="just"/>
            <a:r>
              <a:rPr lang="en-US" dirty="0"/>
              <a:t>Common resources are those products that are open to consumption by anyone with the means to do so. This means, however, that the chances of someone else using the resources is drastically reduced along with its availability also being less in number. Due to both of these factors common resources are subject to overuse as compared to any other resources. Examples of such resources are wood, farmlands, water, minerals, oil etc.</a:t>
            </a:r>
          </a:p>
        </p:txBody>
      </p:sp>
    </p:spTree>
  </p:cSld>
  <p:clrMapOvr>
    <a:masterClrMapping/>
  </p:clrMapOvr>
  <p:transition spd="slow">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0108"/>
            <a:ext cx="8229600" cy="714380"/>
          </a:xfrm>
        </p:spPr>
        <p:txBody>
          <a:bodyPr>
            <a:normAutofit fontScale="90000"/>
          </a:bodyPr>
          <a:lstStyle/>
          <a:p>
            <a:r>
              <a:rPr lang="en-US" sz="3100" b="1" dirty="0"/>
              <a:t>What are the Characteristics of Public Goods?</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dirty="0"/>
              <a:t>Public goods have two key characteristics – non-rivalry and non-excludability. Non-rivalry means that more than one person can use the good without diminishing others ability to use it. There is also non-excludability, which refers to the inability to restrict other consumers from using the good</a:t>
            </a:r>
            <a:r>
              <a:rPr lang="en-US" dirty="0" smtClean="0"/>
              <a:t>.</a:t>
            </a:r>
          </a:p>
          <a:p>
            <a:endParaRPr lang="en-US" dirty="0" smtClean="0"/>
          </a:p>
        </p:txBody>
      </p:sp>
    </p:spTree>
  </p:cSld>
  <p:clrMapOvr>
    <a:masterClrMapping/>
  </p:clrMapOvr>
  <p:transition spd="slow">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42</TotalTime>
  <Words>1181</Words>
  <Application>Microsoft Office PowerPoint</Application>
  <PresentationFormat>On-screen Show (4:3)</PresentationFormat>
  <Paragraphs>54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Trek</vt:lpstr>
      <vt:lpstr>Public Goods and Private Goods</vt:lpstr>
      <vt:lpstr>Contents</vt:lpstr>
      <vt:lpstr>Public Goods</vt:lpstr>
      <vt:lpstr>Examples of public goods</vt:lpstr>
      <vt:lpstr>Free Rider Problem</vt:lpstr>
      <vt:lpstr>What is a Private Good? </vt:lpstr>
      <vt:lpstr>Club Goods</vt:lpstr>
      <vt:lpstr>Common Goods</vt:lpstr>
      <vt:lpstr>What are the Characteristics of Public Goods? </vt:lpstr>
      <vt:lpstr>Non-excludability</vt:lpstr>
      <vt:lpstr>Non-rivalry </vt:lpstr>
      <vt:lpstr>Public Goods Defined </vt:lpstr>
      <vt:lpstr>Key Differences Between Public Goods and Private Goods</vt:lpstr>
      <vt:lpstr>Continu…..</vt:lpstr>
      <vt:lpstr>Continu…..</vt:lpstr>
      <vt:lpstr>Thank You</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Goods and Private Goods</dc:title>
  <dc:creator>lenovo</dc:creator>
  <cp:lastModifiedBy>lenovo</cp:lastModifiedBy>
  <cp:revision>7</cp:revision>
  <dcterms:created xsi:type="dcterms:W3CDTF">2024-06-24T05:16:01Z</dcterms:created>
  <dcterms:modified xsi:type="dcterms:W3CDTF">2024-06-24T05:58:08Z</dcterms:modified>
</cp:coreProperties>
</file>