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28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016" y="3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72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1838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91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0586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9232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097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479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336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304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12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218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6355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9617" y="2005660"/>
            <a:ext cx="25609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MARXISM</a:t>
            </a:r>
            <a:endParaRPr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057400" y="335144"/>
            <a:ext cx="449580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70C0"/>
                </a:solidFill>
              </a:rPr>
              <a:t>Theory of</a:t>
            </a:r>
            <a:r>
              <a:rPr spc="10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Alienation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79119" y="1759153"/>
            <a:ext cx="7187565" cy="33801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process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whereby</a:t>
            </a:r>
            <a:r>
              <a:rPr sz="2000" spc="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worker</a:t>
            </a:r>
            <a:r>
              <a:rPr sz="2000" spc="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is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made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to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feel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foreign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to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products of his/her </a:t>
            </a:r>
            <a:r>
              <a:rPr sz="2000" spc="5" dirty="0">
                <a:latin typeface="Times New Roman"/>
                <a:cs typeface="Times New Roman"/>
              </a:rPr>
              <a:t>own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labor.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spc="-10" dirty="0">
                <a:latin typeface="Times New Roman"/>
                <a:cs typeface="Times New Roman"/>
              </a:rPr>
              <a:t>capitalism, </a:t>
            </a:r>
            <a:r>
              <a:rPr sz="2000" spc="-5" dirty="0">
                <a:latin typeface="Times New Roman"/>
                <a:cs typeface="Times New Roman"/>
              </a:rPr>
              <a:t>the proletariat </a:t>
            </a:r>
            <a:r>
              <a:rPr sz="2000" dirty="0">
                <a:latin typeface="Times New Roman"/>
                <a:cs typeface="Times New Roman"/>
              </a:rPr>
              <a:t>works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order to live,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order to obtain  </a:t>
            </a:r>
            <a:r>
              <a:rPr sz="2000" dirty="0">
                <a:latin typeface="Times New Roman"/>
                <a:cs typeface="Times New Roman"/>
              </a:rPr>
              <a:t>the very </a:t>
            </a:r>
            <a:r>
              <a:rPr sz="2000" spc="-5" dirty="0">
                <a:latin typeface="Times New Roman"/>
                <a:cs typeface="Times New Roman"/>
              </a:rPr>
              <a:t>means of life, which </a:t>
            </a:r>
            <a:r>
              <a:rPr sz="2000" dirty="0">
                <a:latin typeface="Times New Roman"/>
                <a:cs typeface="Times New Roman"/>
              </a:rPr>
              <a:t>he </a:t>
            </a:r>
            <a:r>
              <a:rPr sz="2000" spc="-5" dirty="0">
                <a:latin typeface="Times New Roman"/>
                <a:cs typeface="Times New Roman"/>
              </a:rPr>
              <a:t>can </a:t>
            </a:r>
            <a:r>
              <a:rPr sz="2000" dirty="0">
                <a:latin typeface="Times New Roman"/>
                <a:cs typeface="Times New Roman"/>
              </a:rPr>
              <a:t>only </a:t>
            </a:r>
            <a:r>
              <a:rPr sz="2000" spc="-5" dirty="0">
                <a:latin typeface="Times New Roman"/>
                <a:cs typeface="Times New Roman"/>
              </a:rPr>
              <a:t>achieve </a:t>
            </a:r>
            <a:r>
              <a:rPr sz="2000" spc="5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selling his labour  to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capitalist </a:t>
            </a:r>
            <a:r>
              <a:rPr sz="2000" dirty="0">
                <a:latin typeface="Times New Roman"/>
                <a:cs typeface="Times New Roman"/>
              </a:rPr>
              <a:t>for a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wage.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The worker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dirty="0">
                <a:latin typeface="Times New Roman"/>
                <a:cs typeface="Times New Roman"/>
              </a:rPr>
              <a:t>alienated from his/her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product.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Because </a:t>
            </a:r>
            <a:r>
              <a:rPr sz="2000" spc="-5" dirty="0">
                <a:latin typeface="Times New Roman"/>
                <a:cs typeface="Times New Roman"/>
              </a:rPr>
              <a:t>s/he no longer </a:t>
            </a:r>
            <a:r>
              <a:rPr sz="2000" dirty="0">
                <a:latin typeface="Times New Roman"/>
                <a:cs typeface="Times New Roman"/>
              </a:rPr>
              <a:t>owns that </a:t>
            </a:r>
            <a:r>
              <a:rPr sz="2000" spc="-5" dirty="0">
                <a:latin typeface="Times New Roman"/>
                <a:cs typeface="Times New Roman"/>
              </a:rPr>
              <a:t>product, which </a:t>
            </a:r>
            <a:r>
              <a:rPr sz="2000" dirty="0">
                <a:latin typeface="Times New Roman"/>
                <a:cs typeface="Times New Roman"/>
              </a:rPr>
              <a:t>now </a:t>
            </a:r>
            <a:r>
              <a:rPr sz="2000" spc="-5" dirty="0">
                <a:latin typeface="Times New Roman"/>
                <a:cs typeface="Times New Roman"/>
              </a:rPr>
              <a:t>belongs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the  capitalist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266571" y="1437258"/>
            <a:ext cx="6684009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8255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Capitalist </a:t>
            </a:r>
            <a:r>
              <a:rPr sz="2000" dirty="0">
                <a:latin typeface="Times New Roman"/>
                <a:cs typeface="Times New Roman"/>
              </a:rPr>
              <a:t>has purchased </a:t>
            </a:r>
            <a:r>
              <a:rPr sz="2000" spc="-5" dirty="0">
                <a:latin typeface="Times New Roman"/>
                <a:cs typeface="Times New Roman"/>
              </a:rPr>
              <a:t>the proletariat‘s labour power </a:t>
            </a:r>
            <a:r>
              <a:rPr sz="2000" spc="-20" dirty="0">
                <a:latin typeface="Times New Roman"/>
                <a:cs typeface="Times New Roman"/>
              </a:rPr>
              <a:t>in  </a:t>
            </a:r>
            <a:r>
              <a:rPr sz="2000" dirty="0">
                <a:latin typeface="Times New Roman"/>
                <a:cs typeface="Times New Roman"/>
              </a:rPr>
              <a:t>exchange for exclusive ownership over the </a:t>
            </a:r>
            <a:r>
              <a:rPr sz="2000" spc="-5" dirty="0">
                <a:latin typeface="Times New Roman"/>
                <a:cs typeface="Times New Roman"/>
              </a:rPr>
              <a:t>proletariat's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products.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All </a:t>
            </a:r>
            <a:r>
              <a:rPr sz="2000" spc="-5" dirty="0">
                <a:latin typeface="Times New Roman"/>
                <a:cs typeface="Times New Roman"/>
              </a:rPr>
              <a:t>profit accrued </a:t>
            </a:r>
            <a:r>
              <a:rPr sz="2000" dirty="0">
                <a:latin typeface="Times New Roman"/>
                <a:cs typeface="Times New Roman"/>
              </a:rPr>
              <a:t>by the </a:t>
            </a:r>
            <a:r>
              <a:rPr sz="2000" spc="-5" dirty="0">
                <a:latin typeface="Times New Roman"/>
                <a:cs typeface="Times New Roman"/>
              </a:rPr>
              <a:t>sale of those products </a:t>
            </a:r>
            <a:r>
              <a:rPr sz="2000" dirty="0">
                <a:latin typeface="Times New Roman"/>
                <a:cs typeface="Times New Roman"/>
              </a:rPr>
              <a:t>goes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the  capitalist.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product of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workers’ labour </a:t>
            </a:r>
            <a:r>
              <a:rPr sz="2000" spc="-10" dirty="0">
                <a:latin typeface="Times New Roman"/>
                <a:cs typeface="Times New Roman"/>
              </a:rPr>
              <a:t>is in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very real sense alien </a:t>
            </a:r>
            <a:r>
              <a:rPr sz="2000" spc="-20" dirty="0">
                <a:latin typeface="Times New Roman"/>
                <a:cs typeface="Times New Roman"/>
              </a:rPr>
              <a:t>to 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20" dirty="0">
                <a:latin typeface="Times New Roman"/>
                <a:cs typeface="Times New Roman"/>
              </a:rPr>
              <a:t>worker. </a:t>
            </a:r>
            <a:r>
              <a:rPr sz="2000" spc="-5" dirty="0">
                <a:latin typeface="Times New Roman"/>
                <a:cs typeface="Times New Roman"/>
              </a:rPr>
              <a:t>It is </a:t>
            </a:r>
            <a:r>
              <a:rPr sz="2000" dirty="0">
                <a:latin typeface="Times New Roman"/>
                <a:cs typeface="Times New Roman"/>
              </a:rPr>
              <a:t>not </a:t>
            </a:r>
            <a:r>
              <a:rPr sz="2000" spc="-5" dirty="0">
                <a:latin typeface="Times New Roman"/>
                <a:cs typeface="Times New Roman"/>
              </a:rPr>
              <a:t>his/her </a:t>
            </a:r>
            <a:r>
              <a:rPr sz="2000" dirty="0">
                <a:latin typeface="Times New Roman"/>
                <a:cs typeface="Times New Roman"/>
              </a:rPr>
              <a:t>product but </a:t>
            </a:r>
            <a:r>
              <a:rPr sz="2000" spc="-5" dirty="0">
                <a:latin typeface="Times New Roman"/>
                <a:cs typeface="Times New Roman"/>
              </a:rPr>
              <a:t>the product </a:t>
            </a:r>
            <a:r>
              <a:rPr sz="2000" spc="-10" dirty="0">
                <a:latin typeface="Times New Roman"/>
                <a:cs typeface="Times New Roman"/>
              </a:rPr>
              <a:t>of 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capitalist.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905000" y="-117186"/>
            <a:ext cx="4876800" cy="1860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br>
              <a:rPr lang="en-US" dirty="0">
                <a:solidFill>
                  <a:srgbClr val="0070C0"/>
                </a:solidFill>
              </a:rPr>
            </a:br>
            <a:r>
              <a:rPr dirty="0">
                <a:solidFill>
                  <a:srgbClr val="0070C0"/>
                </a:solidFill>
              </a:rPr>
              <a:t>Theory of </a:t>
            </a:r>
            <a:r>
              <a:rPr spc="-5" dirty="0">
                <a:solidFill>
                  <a:srgbClr val="0070C0"/>
                </a:solidFill>
              </a:rPr>
              <a:t>class</a:t>
            </a:r>
            <a:r>
              <a:rPr spc="-85" dirty="0">
                <a:solidFill>
                  <a:srgbClr val="0070C0"/>
                </a:solidFill>
              </a:rPr>
              <a:t> </a:t>
            </a:r>
            <a:r>
              <a:rPr lang="en-US" spc="-5" dirty="0">
                <a:solidFill>
                  <a:srgbClr val="0070C0"/>
                </a:solidFill>
              </a:rPr>
              <a:t>STRUGGLE</a:t>
            </a:r>
            <a:endParaRPr spc="-5" dirty="0">
              <a:solidFill>
                <a:srgbClr val="0070C0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3016" y="1716532"/>
            <a:ext cx="7769859" cy="36849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Communist Manifesto, the Bible of the working </a:t>
            </a:r>
            <a:r>
              <a:rPr sz="2000" spc="-10" dirty="0">
                <a:latin typeface="Times New Roman"/>
                <a:cs typeface="Times New Roman"/>
              </a:rPr>
              <a:t>class, </a:t>
            </a:r>
            <a:r>
              <a:rPr sz="2000" spc="-5" dirty="0">
                <a:latin typeface="Times New Roman"/>
                <a:cs typeface="Times New Roman"/>
              </a:rPr>
              <a:t>starts with the  statement "The history of </a:t>
            </a:r>
            <a:r>
              <a:rPr sz="2000" spc="-10" dirty="0">
                <a:latin typeface="Times New Roman"/>
                <a:cs typeface="Times New Roman"/>
              </a:rPr>
              <a:t>all </a:t>
            </a:r>
            <a:r>
              <a:rPr sz="2000" spc="-5" dirty="0">
                <a:latin typeface="Times New Roman"/>
                <a:cs typeface="Times New Roman"/>
              </a:rPr>
              <a:t>existing society is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history </a:t>
            </a:r>
            <a:r>
              <a:rPr sz="2000" dirty="0">
                <a:latin typeface="Times New Roman"/>
                <a:cs typeface="Times New Roman"/>
              </a:rPr>
              <a:t>of the </a:t>
            </a:r>
            <a:r>
              <a:rPr sz="2000" spc="-10" dirty="0">
                <a:latin typeface="Times New Roman"/>
                <a:cs typeface="Times New Roman"/>
              </a:rPr>
              <a:t>class  </a:t>
            </a:r>
            <a:r>
              <a:rPr sz="2000" dirty="0">
                <a:latin typeface="Times New Roman"/>
                <a:cs typeface="Times New Roman"/>
              </a:rPr>
              <a:t>struggles".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struggle </a:t>
            </a:r>
            <a:r>
              <a:rPr sz="2000" dirty="0">
                <a:latin typeface="Times New Roman"/>
                <a:cs typeface="Times New Roman"/>
              </a:rPr>
              <a:t>between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spc="-10" dirty="0">
                <a:latin typeface="Times New Roman"/>
                <a:cs typeface="Times New Roman"/>
              </a:rPr>
              <a:t>two </a:t>
            </a:r>
            <a:r>
              <a:rPr sz="2000" spc="-5" dirty="0">
                <a:latin typeface="Times New Roman"/>
                <a:cs typeface="Times New Roman"/>
              </a:rPr>
              <a:t>opposing classes the class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oppressors </a:t>
            </a:r>
            <a:r>
              <a:rPr sz="2000" dirty="0">
                <a:latin typeface="Times New Roman"/>
                <a:cs typeface="Times New Roman"/>
              </a:rPr>
              <a:t>and  the class of the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oppressed.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At </a:t>
            </a:r>
            <a:r>
              <a:rPr sz="2000" spc="-5" dirty="0">
                <a:latin typeface="Times New Roman"/>
                <a:cs typeface="Times New Roman"/>
              </a:rPr>
              <a:t>every stage of social development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particular class got control on the  means </a:t>
            </a:r>
            <a:r>
              <a:rPr sz="2000" dirty="0">
                <a:latin typeface="Times New Roman"/>
                <a:cs typeface="Times New Roman"/>
              </a:rPr>
              <a:t>of production and exploited the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rest.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8255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Dominant </a:t>
            </a:r>
            <a:r>
              <a:rPr sz="2000" spc="-5" dirty="0">
                <a:latin typeface="Times New Roman"/>
                <a:cs typeface="Times New Roman"/>
              </a:rPr>
              <a:t>class alone enjoyed </a:t>
            </a:r>
            <a:r>
              <a:rPr sz="2000" dirty="0">
                <a:latin typeface="Times New Roman"/>
                <a:cs typeface="Times New Roman"/>
              </a:rPr>
              <a:t>freedom and </a:t>
            </a:r>
            <a:r>
              <a:rPr sz="2000" spc="-5" dirty="0">
                <a:latin typeface="Times New Roman"/>
                <a:cs typeface="Times New Roman"/>
              </a:rPr>
              <a:t>used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state also </a:t>
            </a:r>
            <a:r>
              <a:rPr sz="2000" spc="-10" dirty="0">
                <a:latin typeface="Times New Roman"/>
                <a:cs typeface="Times New Roman"/>
              </a:rPr>
              <a:t>as </a:t>
            </a:r>
            <a:r>
              <a:rPr sz="2000" spc="-15" dirty="0">
                <a:latin typeface="Times New Roman"/>
                <a:cs typeface="Times New Roman"/>
              </a:rPr>
              <a:t>an  </a:t>
            </a:r>
            <a:r>
              <a:rPr sz="2000" spc="-5" dirty="0">
                <a:latin typeface="Times New Roman"/>
                <a:cs typeface="Times New Roman"/>
              </a:rPr>
              <a:t>instrument to </a:t>
            </a:r>
            <a:r>
              <a:rPr sz="2000" dirty="0">
                <a:latin typeface="Times New Roman"/>
                <a:cs typeface="Times New Roman"/>
              </a:rPr>
              <a:t>preserve </a:t>
            </a:r>
            <a:r>
              <a:rPr sz="2000" spc="-5" dirty="0">
                <a:latin typeface="Times New Roman"/>
                <a:cs typeface="Times New Roman"/>
              </a:rPr>
              <a:t>its </a:t>
            </a:r>
            <a:r>
              <a:rPr sz="2000" dirty="0">
                <a:latin typeface="Times New Roman"/>
                <a:cs typeface="Times New Roman"/>
              </a:rPr>
              <a:t>economic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power.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337817" y="1365326"/>
            <a:ext cx="6831330" cy="33801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Capitalist system </a:t>
            </a:r>
            <a:r>
              <a:rPr sz="2000" dirty="0">
                <a:latin typeface="Times New Roman"/>
                <a:cs typeface="Times New Roman"/>
              </a:rPr>
              <a:t>workers class are subjected 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exploitation.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the capitalist order the interest of the capitalist class </a:t>
            </a:r>
            <a:r>
              <a:rPr sz="2000" spc="-10" dirty="0">
                <a:latin typeface="Times New Roman"/>
                <a:cs typeface="Times New Roman"/>
              </a:rPr>
              <a:t>is </a:t>
            </a:r>
            <a:r>
              <a:rPr sz="2000" spc="-20" dirty="0">
                <a:latin typeface="Times New Roman"/>
                <a:cs typeface="Times New Roman"/>
              </a:rPr>
              <a:t>to  </a:t>
            </a:r>
            <a:r>
              <a:rPr sz="2000" spc="-5" dirty="0">
                <a:latin typeface="Times New Roman"/>
                <a:cs typeface="Times New Roman"/>
              </a:rPr>
              <a:t>maximise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profit, whereas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interest of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working class </a:t>
            </a:r>
            <a:r>
              <a:rPr sz="2000" dirty="0">
                <a:latin typeface="Times New Roman"/>
                <a:cs typeface="Times New Roman"/>
              </a:rPr>
              <a:t>lies 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the enhancement of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wage.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Marx calls upon the working class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unite and overthrow </a:t>
            </a:r>
            <a:r>
              <a:rPr sz="2000" dirty="0">
                <a:latin typeface="Times New Roman"/>
                <a:cs typeface="Times New Roman"/>
              </a:rPr>
              <a:t>the  </a:t>
            </a:r>
            <a:r>
              <a:rPr sz="2000" spc="-5" dirty="0">
                <a:latin typeface="Times New Roman"/>
                <a:cs typeface="Times New Roman"/>
              </a:rPr>
              <a:t>capitalist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order.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</a:pPr>
            <a:r>
              <a:rPr sz="2000" spc="-20" dirty="0">
                <a:latin typeface="Times New Roman"/>
                <a:cs typeface="Times New Roman"/>
              </a:rPr>
              <a:t>TheWorking </a:t>
            </a:r>
            <a:r>
              <a:rPr sz="2000" spc="-10" dirty="0">
                <a:latin typeface="Times New Roman"/>
                <a:cs typeface="Times New Roman"/>
              </a:rPr>
              <a:t>men </a:t>
            </a:r>
            <a:r>
              <a:rPr sz="2000" spc="-5" dirty="0">
                <a:latin typeface="Times New Roman"/>
                <a:cs typeface="Times New Roman"/>
              </a:rPr>
              <a:t>of all countries, unite. Proletarians have nothing  to </a:t>
            </a:r>
            <a:r>
              <a:rPr sz="2000" dirty="0">
                <a:latin typeface="Times New Roman"/>
                <a:cs typeface="Times New Roman"/>
              </a:rPr>
              <a:t>loose </a:t>
            </a:r>
            <a:r>
              <a:rPr sz="2000" spc="5" dirty="0">
                <a:latin typeface="Times New Roman"/>
                <a:cs typeface="Times New Roman"/>
              </a:rPr>
              <a:t>but </a:t>
            </a:r>
            <a:r>
              <a:rPr sz="2000" dirty="0">
                <a:latin typeface="Times New Roman"/>
                <a:cs typeface="Times New Roman"/>
              </a:rPr>
              <a:t>their chains They have a world 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spc="-1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win.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88518" y="-40547"/>
            <a:ext cx="7451394" cy="1860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3035" algn="ctr">
              <a:lnSpc>
                <a:spcPct val="100000"/>
              </a:lnSpc>
              <a:spcBef>
                <a:spcPts val="105"/>
              </a:spcBef>
            </a:pPr>
            <a:br>
              <a:rPr lang="en-US" dirty="0">
                <a:solidFill>
                  <a:srgbClr val="0070C0"/>
                </a:solidFill>
              </a:rPr>
            </a:br>
            <a:r>
              <a:rPr dirty="0">
                <a:solidFill>
                  <a:srgbClr val="0070C0"/>
                </a:solidFill>
              </a:rPr>
              <a:t>The Dictatorship of the</a:t>
            </a:r>
            <a:r>
              <a:rPr spc="-105" dirty="0">
                <a:solidFill>
                  <a:srgbClr val="0070C0"/>
                </a:solidFill>
              </a:rPr>
              <a:t> </a:t>
            </a:r>
            <a:r>
              <a:rPr spc="-5" dirty="0">
                <a:solidFill>
                  <a:srgbClr val="0070C0"/>
                </a:solidFill>
              </a:rPr>
              <a:t>Proletariat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66800" y="1828800"/>
            <a:ext cx="7173112" cy="443005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Marx believed </a:t>
            </a:r>
            <a:r>
              <a:rPr sz="2000" dirty="0">
                <a:latin typeface="Times New Roman"/>
                <a:cs typeface="Times New Roman"/>
              </a:rPr>
              <a:t>that </a:t>
            </a:r>
            <a:r>
              <a:rPr sz="2000" spc="-5" dirty="0">
                <a:latin typeface="Times New Roman"/>
                <a:cs typeface="Times New Roman"/>
              </a:rPr>
              <a:t>when the class war takes place, the proletariat will  </a:t>
            </a:r>
            <a:r>
              <a:rPr sz="2000" spc="-10" dirty="0">
                <a:latin typeface="Times New Roman"/>
                <a:cs typeface="Times New Roman"/>
              </a:rPr>
              <a:t>emerge </a:t>
            </a:r>
            <a:r>
              <a:rPr sz="2000" dirty="0">
                <a:latin typeface="Times New Roman"/>
                <a:cs typeface="Times New Roman"/>
              </a:rPr>
              <a:t>victorious.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Although </a:t>
            </a:r>
            <a:r>
              <a:rPr sz="2000" dirty="0">
                <a:latin typeface="Times New Roman"/>
                <a:cs typeface="Times New Roman"/>
              </a:rPr>
              <a:t>the purpose </a:t>
            </a:r>
            <a:r>
              <a:rPr sz="2000" spc="-5" dirty="0">
                <a:latin typeface="Times New Roman"/>
                <a:cs typeface="Times New Roman"/>
              </a:rPr>
              <a:t>of the class war </a:t>
            </a:r>
            <a:r>
              <a:rPr sz="2000" spc="-10" dirty="0">
                <a:latin typeface="Times New Roman"/>
                <a:cs typeface="Times New Roman"/>
              </a:rPr>
              <a:t>is to </a:t>
            </a:r>
            <a:r>
              <a:rPr sz="2000" spc="-5" dirty="0">
                <a:latin typeface="Times New Roman"/>
                <a:cs typeface="Times New Roman"/>
              </a:rPr>
              <a:t>establish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stateless and  classless </a:t>
            </a:r>
            <a:r>
              <a:rPr sz="2000" spc="-25" dirty="0">
                <a:latin typeface="Times New Roman"/>
                <a:cs typeface="Times New Roman"/>
              </a:rPr>
              <a:t>society, </a:t>
            </a:r>
            <a:r>
              <a:rPr sz="2000" spc="-5" dirty="0">
                <a:latin typeface="Times New Roman"/>
                <a:cs typeface="Times New Roman"/>
              </a:rPr>
              <a:t>this objective cannot </a:t>
            </a:r>
            <a:r>
              <a:rPr sz="2000" dirty="0">
                <a:latin typeface="Times New Roman"/>
                <a:cs typeface="Times New Roman"/>
              </a:rPr>
              <a:t>be </a:t>
            </a:r>
            <a:r>
              <a:rPr sz="2000" spc="-5" dirty="0">
                <a:latin typeface="Times New Roman"/>
                <a:cs typeface="Times New Roman"/>
              </a:rPr>
              <a:t>achieved until all state  institutions such as the bureaucracy; </a:t>
            </a:r>
            <a:r>
              <a:rPr sz="2000" spc="-15" dirty="0">
                <a:latin typeface="Times New Roman"/>
                <a:cs typeface="Times New Roman"/>
              </a:rPr>
              <a:t>judiciary, </a:t>
            </a:r>
            <a:r>
              <a:rPr sz="2000" spc="-5" dirty="0">
                <a:latin typeface="Times New Roman"/>
                <a:cs typeface="Times New Roman"/>
              </a:rPr>
              <a:t>legislature, </a:t>
            </a:r>
            <a:r>
              <a:rPr sz="2000" dirty="0">
                <a:latin typeface="Times New Roman"/>
                <a:cs typeface="Times New Roman"/>
              </a:rPr>
              <a:t>executive  </a:t>
            </a:r>
            <a:r>
              <a:rPr sz="2000" spc="-5" dirty="0">
                <a:latin typeface="Times New Roman"/>
                <a:cs typeface="Times New Roman"/>
              </a:rPr>
              <a:t>etc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abolished.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Hence </a:t>
            </a:r>
            <a:r>
              <a:rPr sz="2000" spc="-5" dirty="0">
                <a:latin typeface="Times New Roman"/>
                <a:cs typeface="Times New Roman"/>
              </a:rPr>
              <a:t>before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abolition </a:t>
            </a:r>
            <a:r>
              <a:rPr sz="2000" dirty="0">
                <a:latin typeface="Times New Roman"/>
                <a:cs typeface="Times New Roman"/>
              </a:rPr>
              <a:t>of the </a:t>
            </a:r>
            <a:r>
              <a:rPr sz="2000" spc="-5" dirty="0">
                <a:latin typeface="Times New Roman"/>
                <a:cs typeface="Times New Roman"/>
              </a:rPr>
              <a:t>state, society would </a:t>
            </a:r>
            <a:r>
              <a:rPr sz="2000" spc="-10" dirty="0">
                <a:latin typeface="Times New Roman"/>
                <a:cs typeface="Times New Roman"/>
              </a:rPr>
              <a:t>undergo </a:t>
            </a:r>
            <a:r>
              <a:rPr sz="2000" dirty="0">
                <a:latin typeface="Times New Roman"/>
                <a:cs typeface="Times New Roman"/>
              </a:rPr>
              <a:t>a  </a:t>
            </a:r>
            <a:r>
              <a:rPr sz="2000" spc="-5" dirty="0">
                <a:latin typeface="Times New Roman"/>
                <a:cs typeface="Times New Roman"/>
              </a:rPr>
              <a:t>transitional period in which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proletariat assumed control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-5" dirty="0">
                <a:latin typeface="Times New Roman"/>
                <a:cs typeface="Times New Roman"/>
              </a:rPr>
              <a:t>all  </a:t>
            </a:r>
            <a:r>
              <a:rPr sz="2000" dirty="0">
                <a:latin typeface="Times New Roman"/>
                <a:cs typeface="Times New Roman"/>
              </a:rPr>
              <a:t>aspects of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state.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ts val="2780"/>
              </a:lnSpc>
            </a:pPr>
            <a:r>
              <a:rPr sz="2000" spc="-5" dirty="0">
                <a:latin typeface="Times New Roman"/>
                <a:cs typeface="Times New Roman"/>
              </a:rPr>
              <a:t>Proletariat dictatorship means power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hands </a:t>
            </a:r>
            <a:r>
              <a:rPr sz="2000" spc="-5" dirty="0">
                <a:latin typeface="Times New Roman"/>
                <a:cs typeface="Times New Roman"/>
              </a:rPr>
              <a:t>of the working  </a:t>
            </a:r>
            <a:r>
              <a:rPr sz="2000" dirty="0">
                <a:latin typeface="Times New Roman"/>
                <a:cs typeface="Times New Roman"/>
              </a:rPr>
              <a:t>people for building up a </a:t>
            </a:r>
            <a:r>
              <a:rPr sz="2000" spc="-5" dirty="0">
                <a:latin typeface="Times New Roman"/>
                <a:cs typeface="Times New Roman"/>
              </a:rPr>
              <a:t>communist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society</a:t>
            </a:r>
            <a:r>
              <a:rPr sz="2400" spc="-5" dirty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337817" y="1149857"/>
            <a:ext cx="6921500" cy="47147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en-IN" sz="3200" b="1" dirty="0">
                <a:solidFill>
                  <a:srgbClr val="0070C0"/>
                </a:solidFill>
                <a:latin typeface="Times New Roman"/>
                <a:cs typeface="Times New Roman"/>
              </a:rPr>
              <a:t>CLASSLESS AND STATELESS</a:t>
            </a:r>
            <a:r>
              <a:rPr lang="en-IN" sz="3200" b="1" spc="-11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IN" sz="3200" b="1" dirty="0">
                <a:solidFill>
                  <a:srgbClr val="0070C0"/>
                </a:solidFill>
                <a:latin typeface="Times New Roman"/>
                <a:cs typeface="Times New Roman"/>
              </a:rPr>
              <a:t>SOCIETY</a:t>
            </a:r>
            <a:endParaRPr lang="en-IN" sz="32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Marx </a:t>
            </a:r>
            <a:r>
              <a:rPr sz="2000" dirty="0">
                <a:latin typeface="Times New Roman"/>
                <a:cs typeface="Times New Roman"/>
              </a:rPr>
              <a:t>says </a:t>
            </a:r>
            <a:r>
              <a:rPr sz="2000" spc="-5" dirty="0">
                <a:latin typeface="Times New Roman"/>
                <a:cs typeface="Times New Roman"/>
              </a:rPr>
              <a:t>that during </a:t>
            </a:r>
            <a:r>
              <a:rPr sz="2000" dirty="0">
                <a:latin typeface="Times New Roman"/>
                <a:cs typeface="Times New Roman"/>
              </a:rPr>
              <a:t>the phase </a:t>
            </a:r>
            <a:r>
              <a:rPr sz="2000" spc="-5" dirty="0">
                <a:latin typeface="Times New Roman"/>
                <a:cs typeface="Times New Roman"/>
              </a:rPr>
              <a:t>of dictatorship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proletariat, 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labour </a:t>
            </a:r>
            <a:r>
              <a:rPr sz="2000" spc="-10" dirty="0">
                <a:latin typeface="Times New Roman"/>
                <a:cs typeface="Times New Roman"/>
              </a:rPr>
              <a:t>class </a:t>
            </a:r>
            <a:r>
              <a:rPr sz="2000" spc="-5" dirty="0">
                <a:latin typeface="Times New Roman"/>
                <a:cs typeface="Times New Roman"/>
              </a:rPr>
              <a:t>would control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state's institutions and </a:t>
            </a:r>
            <a:r>
              <a:rPr sz="2000" dirty="0">
                <a:latin typeface="Times New Roman"/>
                <a:cs typeface="Times New Roman"/>
              </a:rPr>
              <a:t>use them 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destroy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capitalism.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71755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proletariat</a:t>
            </a:r>
            <a:r>
              <a:rPr sz="2000" spc="20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would</a:t>
            </a:r>
            <a:r>
              <a:rPr sz="2000" spc="2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then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use</a:t>
            </a:r>
            <a:r>
              <a:rPr sz="2000" spc="20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</a:t>
            </a:r>
            <a:r>
              <a:rPr sz="2000" spc="2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state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institutions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spc="2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establish</a:t>
            </a:r>
            <a:r>
              <a:rPr sz="2000" spc="2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</a:p>
          <a:p>
            <a:pPr marL="1270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society </a:t>
            </a:r>
            <a:r>
              <a:rPr sz="2000" dirty="0">
                <a:latin typeface="Times New Roman"/>
                <a:cs typeface="Times New Roman"/>
              </a:rPr>
              <a:t>based on economic and </a:t>
            </a:r>
            <a:r>
              <a:rPr sz="2000" spc="-5" dirty="0">
                <a:latin typeface="Times New Roman"/>
                <a:cs typeface="Times New Roman"/>
              </a:rPr>
              <a:t>social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justice.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Once </a:t>
            </a:r>
            <a:r>
              <a:rPr sz="2000" spc="-10" dirty="0">
                <a:latin typeface="Times New Roman"/>
                <a:cs typeface="Times New Roman"/>
              </a:rPr>
              <a:t>this </a:t>
            </a:r>
            <a:r>
              <a:rPr sz="2000" spc="-5" dirty="0">
                <a:latin typeface="Times New Roman"/>
                <a:cs typeface="Times New Roman"/>
              </a:rPr>
              <a:t>is achieved, the proletariat </a:t>
            </a:r>
            <a:r>
              <a:rPr sz="2000" dirty="0">
                <a:latin typeface="Times New Roman"/>
                <a:cs typeface="Times New Roman"/>
              </a:rPr>
              <a:t>would renounce </a:t>
            </a:r>
            <a:r>
              <a:rPr sz="2000" spc="-10" dirty="0">
                <a:latin typeface="Times New Roman"/>
                <a:cs typeface="Times New Roman"/>
              </a:rPr>
              <a:t>its  </a:t>
            </a:r>
            <a:r>
              <a:rPr sz="2000" spc="-5" dirty="0">
                <a:latin typeface="Times New Roman"/>
                <a:cs typeface="Times New Roman"/>
              </a:rPr>
              <a:t>dictatorship </a:t>
            </a:r>
            <a:r>
              <a:rPr sz="2000" spc="-1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all institutions of state would gradually </a:t>
            </a:r>
            <a:r>
              <a:rPr sz="2000" dirty="0">
                <a:latin typeface="Times New Roman"/>
                <a:cs typeface="Times New Roman"/>
              </a:rPr>
              <a:t>cease </a:t>
            </a:r>
            <a:r>
              <a:rPr sz="2000" spc="-20" dirty="0">
                <a:latin typeface="Times New Roman"/>
                <a:cs typeface="Times New Roman"/>
              </a:rPr>
              <a:t>to  </a:t>
            </a:r>
            <a:r>
              <a:rPr sz="2000" spc="-5" dirty="0">
                <a:latin typeface="Times New Roman"/>
                <a:cs typeface="Times New Roman"/>
              </a:rPr>
              <a:t>exist. This would eventually lead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the withering </a:t>
            </a:r>
            <a:r>
              <a:rPr sz="2000" dirty="0">
                <a:latin typeface="Times New Roman"/>
                <a:cs typeface="Times New Roman"/>
              </a:rPr>
              <a:t>away of the </a:t>
            </a:r>
            <a:r>
              <a:rPr sz="2000" spc="-5" dirty="0">
                <a:latin typeface="Times New Roman"/>
                <a:cs typeface="Times New Roman"/>
              </a:rPr>
              <a:t>state  itself.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63016" y="1076706"/>
            <a:ext cx="7836534" cy="44993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Marxism as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theoretical system developed </a:t>
            </a:r>
            <a:r>
              <a:rPr sz="2000" spc="5" dirty="0">
                <a:latin typeface="Times New Roman"/>
                <a:cs typeface="Times New Roman"/>
              </a:rPr>
              <a:t>out </a:t>
            </a:r>
            <a:r>
              <a:rPr sz="2000" dirty="0">
                <a:latin typeface="Times New Roman"/>
                <a:cs typeface="Times New Roman"/>
              </a:rPr>
              <a:t>of, </a:t>
            </a:r>
            <a:r>
              <a:rPr sz="2000" spc="-5" dirty="0">
                <a:latin typeface="Times New Roman"/>
                <a:cs typeface="Times New Roman"/>
              </a:rPr>
              <a:t>and </a:t>
            </a:r>
            <a:r>
              <a:rPr sz="2000" dirty="0">
                <a:latin typeface="Times New Roman"/>
                <a:cs typeface="Times New Roman"/>
              </a:rPr>
              <a:t>drew </a:t>
            </a:r>
            <a:r>
              <a:rPr sz="2000" spc="-5" dirty="0">
                <a:latin typeface="Times New Roman"/>
                <a:cs typeface="Times New Roman"/>
              </a:rPr>
              <a:t>inspiration  from, the writings of </a:t>
            </a:r>
            <a:r>
              <a:rPr sz="2000" dirty="0">
                <a:latin typeface="Times New Roman"/>
                <a:cs typeface="Times New Roman"/>
              </a:rPr>
              <a:t>Karl </a:t>
            </a:r>
            <a:r>
              <a:rPr sz="2000" spc="-5" dirty="0">
                <a:latin typeface="Times New Roman"/>
                <a:cs typeface="Times New Roman"/>
              </a:rPr>
              <a:t>Marx. ‘Marxism’ </a:t>
            </a:r>
            <a:r>
              <a:rPr sz="2000" dirty="0">
                <a:latin typeface="Times New Roman"/>
                <a:cs typeface="Times New Roman"/>
              </a:rPr>
              <a:t>as a </a:t>
            </a:r>
            <a:r>
              <a:rPr sz="2000" spc="-5" dirty="0">
                <a:latin typeface="Times New Roman"/>
                <a:cs typeface="Times New Roman"/>
              </a:rPr>
              <a:t>codified </a:t>
            </a:r>
            <a:r>
              <a:rPr sz="2000" dirty="0">
                <a:latin typeface="Times New Roman"/>
                <a:cs typeface="Times New Roman"/>
              </a:rPr>
              <a:t>body </a:t>
            </a:r>
            <a:r>
              <a:rPr sz="2000" spc="-5" dirty="0">
                <a:latin typeface="Times New Roman"/>
                <a:cs typeface="Times New Roman"/>
              </a:rPr>
              <a:t>of thought  </a:t>
            </a:r>
            <a:r>
              <a:rPr sz="2000" spc="-10" dirty="0">
                <a:latin typeface="Times New Roman"/>
                <a:cs typeface="Times New Roman"/>
              </a:rPr>
              <a:t>came </a:t>
            </a:r>
            <a:r>
              <a:rPr sz="2000" dirty="0">
                <a:latin typeface="Times New Roman"/>
                <a:cs typeface="Times New Roman"/>
              </a:rPr>
              <a:t>into </a:t>
            </a:r>
            <a:r>
              <a:rPr sz="2000" spc="-5" dirty="0">
                <a:latin typeface="Times New Roman"/>
                <a:cs typeface="Times New Roman"/>
              </a:rPr>
              <a:t>existence </a:t>
            </a:r>
            <a:r>
              <a:rPr sz="2000" dirty="0">
                <a:latin typeface="Times New Roman"/>
                <a:cs typeface="Times New Roman"/>
              </a:rPr>
              <a:t>only </a:t>
            </a:r>
            <a:r>
              <a:rPr sz="2000" spc="-5" dirty="0">
                <a:latin typeface="Times New Roman"/>
                <a:cs typeface="Times New Roman"/>
              </a:rPr>
              <a:t>after </a:t>
            </a:r>
            <a:r>
              <a:rPr sz="2000" spc="-25" dirty="0">
                <a:latin typeface="Times New Roman"/>
                <a:cs typeface="Times New Roman"/>
              </a:rPr>
              <a:t>Marx’s </a:t>
            </a:r>
            <a:r>
              <a:rPr sz="2000" spc="-5" dirty="0">
                <a:latin typeface="Times New Roman"/>
                <a:cs typeface="Times New Roman"/>
              </a:rPr>
              <a:t>death. </a:t>
            </a:r>
            <a:r>
              <a:rPr sz="2000" dirty="0">
                <a:latin typeface="Times New Roman"/>
                <a:cs typeface="Times New Roman"/>
              </a:rPr>
              <a:t>It </a:t>
            </a:r>
            <a:r>
              <a:rPr sz="2000" spc="-5" dirty="0">
                <a:latin typeface="Times New Roman"/>
                <a:cs typeface="Times New Roman"/>
              </a:rPr>
              <a:t>was the product of the  attempt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later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Marxists.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b="1" spc="-5" dirty="0">
                <a:latin typeface="Times New Roman"/>
                <a:cs typeface="Times New Roman"/>
              </a:rPr>
              <a:t>Principles </a:t>
            </a:r>
            <a:r>
              <a:rPr sz="2000" b="1" dirty="0">
                <a:latin typeface="Times New Roman"/>
                <a:cs typeface="Times New Roman"/>
              </a:rPr>
              <a:t>of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Marxism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buChar char="•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Materialistic interpretation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history.</a:t>
            </a:r>
            <a:endParaRPr sz="2000" dirty="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buChar char="•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Dialectical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Materialism.</a:t>
            </a:r>
            <a:endParaRPr sz="2000" dirty="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Theory of Surplus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value.</a:t>
            </a:r>
          </a:p>
          <a:p>
            <a:pPr marL="756285" indent="-287020">
              <a:lnSpc>
                <a:spcPct val="100000"/>
              </a:lnSpc>
              <a:buChar char="•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Theory of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Alienation</a:t>
            </a:r>
          </a:p>
          <a:p>
            <a:pPr marL="756285" indent="-287020">
              <a:lnSpc>
                <a:spcPct val="100000"/>
              </a:lnSpc>
              <a:buChar char="•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Theory of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class</a:t>
            </a:r>
            <a:r>
              <a:rPr lang="en-US" sz="2000" spc="-10" dirty="0">
                <a:latin typeface="Times New Roman"/>
                <a:cs typeface="Times New Roman"/>
              </a:rPr>
              <a:t> Struggle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buChar char="•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The Dictatorship of the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proletariat</a:t>
            </a:r>
            <a:endParaRPr sz="2000" dirty="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buChar char="•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Classless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stateless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society.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676399" y="228599"/>
            <a:ext cx="5683377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400" b="1" dirty="0">
                <a:solidFill>
                  <a:srgbClr val="0070C0"/>
                </a:solidFill>
                <a:latin typeface="Times New Roman"/>
                <a:cs typeface="Times New Roman"/>
              </a:rPr>
              <a:t>The </a:t>
            </a:r>
            <a:r>
              <a:rPr sz="2400" b="1" spc="-5" dirty="0">
                <a:solidFill>
                  <a:srgbClr val="0070C0"/>
                </a:solidFill>
                <a:latin typeface="Times New Roman"/>
                <a:cs typeface="Times New Roman"/>
              </a:rPr>
              <a:t>Materialistic interpretation </a:t>
            </a:r>
            <a:r>
              <a:rPr sz="2400" b="1" dirty="0">
                <a:solidFill>
                  <a:srgbClr val="0070C0"/>
                </a:solidFill>
                <a:latin typeface="Times New Roman"/>
                <a:cs typeface="Times New Roman"/>
              </a:rPr>
              <a:t>of</a:t>
            </a:r>
            <a:r>
              <a:rPr sz="2400" b="1" spc="-6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70C0"/>
                </a:solidFill>
                <a:latin typeface="Times New Roman"/>
                <a:cs typeface="Times New Roman"/>
              </a:rPr>
              <a:t>history</a:t>
            </a:r>
            <a:r>
              <a:rPr lang="en-US" sz="2400" b="1" dirty="0">
                <a:solidFill>
                  <a:srgbClr val="0070C0"/>
                </a:solidFill>
                <a:latin typeface="Times New Roman"/>
                <a:cs typeface="Times New Roman"/>
              </a:rPr>
              <a:t> (HISTORICAL MATERIALISM)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5967" y="1614932"/>
            <a:ext cx="631253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Marx interpretation </a:t>
            </a:r>
            <a:r>
              <a:rPr sz="2000" dirty="0">
                <a:latin typeface="Times New Roman"/>
                <a:cs typeface="Times New Roman"/>
              </a:rPr>
              <a:t>of history </a:t>
            </a:r>
            <a:r>
              <a:rPr sz="2000" spc="-5" dirty="0">
                <a:latin typeface="Times New Roman"/>
                <a:cs typeface="Times New Roman"/>
              </a:rPr>
              <a:t>is </a:t>
            </a:r>
            <a:r>
              <a:rPr sz="2000" dirty="0">
                <a:latin typeface="Times New Roman"/>
                <a:cs typeface="Times New Roman"/>
              </a:rPr>
              <a:t>based on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materialism.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1251585" algn="l"/>
                <a:tab pos="1612900" algn="l"/>
                <a:tab pos="2172335" algn="l"/>
                <a:tab pos="3324225" algn="l"/>
                <a:tab pos="4375785" algn="l"/>
                <a:tab pos="4754245" algn="l"/>
                <a:tab pos="5636895" algn="l"/>
              </a:tabLst>
            </a:pPr>
            <a:r>
              <a:rPr sz="2000" dirty="0">
                <a:latin typeface="Times New Roman"/>
                <a:cs typeface="Times New Roman"/>
              </a:rPr>
              <a:t>Accord</a:t>
            </a:r>
            <a:r>
              <a:rPr sz="2000" spc="-1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ng	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o	him	econo</a:t>
            </a:r>
            <a:r>
              <a:rPr sz="2000" spc="-20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ic	s</a:t>
            </a: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5" dirty="0">
                <a:latin typeface="Times New Roman"/>
                <a:cs typeface="Times New Roman"/>
              </a:rPr>
              <a:t>u</a:t>
            </a:r>
            <a:r>
              <a:rPr sz="2000" spc="-15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t</a:t>
            </a:r>
            <a:r>
              <a:rPr sz="2000" spc="-1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re	</a:t>
            </a:r>
            <a:r>
              <a:rPr sz="2000" spc="-10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f	</a:t>
            </a:r>
            <a:r>
              <a:rPr sz="2000" spc="-15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ocie</a:t>
            </a:r>
            <a:r>
              <a:rPr sz="2000" spc="-1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y	dec</a:t>
            </a:r>
            <a:r>
              <a:rPr sz="2000" spc="-15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de  structures of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society.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359777" y="2224786"/>
            <a:ext cx="10217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87680" algn="l"/>
              </a:tabLst>
            </a:pPr>
            <a:r>
              <a:rPr sz="2000" spc="-20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he	o</a:t>
            </a:r>
            <a:r>
              <a:rPr sz="2000" spc="-1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h</a:t>
            </a:r>
            <a:r>
              <a:rPr sz="2000" spc="-1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5967" y="3139567"/>
            <a:ext cx="7477759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All the </a:t>
            </a:r>
            <a:r>
              <a:rPr sz="2000" spc="-5" dirty="0">
                <a:latin typeface="Times New Roman"/>
                <a:cs typeface="Times New Roman"/>
              </a:rPr>
              <a:t>social, political, </a:t>
            </a:r>
            <a:r>
              <a:rPr sz="2000" dirty="0">
                <a:latin typeface="Times New Roman"/>
                <a:cs typeface="Times New Roman"/>
              </a:rPr>
              <a:t>intellectual </a:t>
            </a:r>
            <a:r>
              <a:rPr sz="2000" spc="-5" dirty="0">
                <a:latin typeface="Times New Roman"/>
                <a:cs typeface="Times New Roman"/>
              </a:rPr>
              <a:t>relations, legal systems, </a:t>
            </a:r>
            <a:r>
              <a:rPr sz="2000" dirty="0">
                <a:latin typeface="Times New Roman"/>
                <a:cs typeface="Times New Roman"/>
              </a:rPr>
              <a:t>outlooks,  </a:t>
            </a:r>
            <a:r>
              <a:rPr sz="2000" spc="-5" dirty="0">
                <a:latin typeface="Times New Roman"/>
                <a:cs typeface="Times New Roman"/>
              </a:rPr>
              <a:t>which </a:t>
            </a:r>
            <a:r>
              <a:rPr sz="2000" spc="-10" dirty="0">
                <a:latin typeface="Times New Roman"/>
                <a:cs typeface="Times New Roman"/>
              </a:rPr>
              <a:t>emerge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the course </a:t>
            </a:r>
            <a:r>
              <a:rPr sz="2000" spc="-5" dirty="0">
                <a:latin typeface="Times New Roman"/>
                <a:cs typeface="Times New Roman"/>
              </a:rPr>
              <a:t>of history </a:t>
            </a:r>
            <a:r>
              <a:rPr sz="2000" spc="-10" dirty="0">
                <a:latin typeface="Times New Roman"/>
                <a:cs typeface="Times New Roman"/>
              </a:rPr>
              <a:t>are </a:t>
            </a:r>
            <a:r>
              <a:rPr sz="2000" spc="-5" dirty="0">
                <a:latin typeface="Times New Roman"/>
                <a:cs typeface="Times New Roman"/>
              </a:rPr>
              <a:t>derived from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material  </a:t>
            </a:r>
            <a:r>
              <a:rPr sz="2000" dirty="0">
                <a:latin typeface="Times New Roman"/>
                <a:cs typeface="Times New Roman"/>
              </a:rPr>
              <a:t>conditions of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life.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progress and development </a:t>
            </a:r>
            <a:r>
              <a:rPr sz="2000" spc="-10" dirty="0">
                <a:latin typeface="Times New Roman"/>
                <a:cs typeface="Times New Roman"/>
              </a:rPr>
              <a:t>is </a:t>
            </a:r>
            <a:r>
              <a:rPr sz="2000" spc="-5" dirty="0">
                <a:latin typeface="Times New Roman"/>
                <a:cs typeface="Times New Roman"/>
              </a:rPr>
              <a:t>determined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spc="-10" dirty="0">
                <a:latin typeface="Times New Roman"/>
                <a:cs typeface="Times New Roman"/>
              </a:rPr>
              <a:t>material </a:t>
            </a:r>
            <a:r>
              <a:rPr sz="2000" spc="-5" dirty="0">
                <a:latin typeface="Times New Roman"/>
                <a:cs typeface="Times New Roman"/>
              </a:rPr>
              <a:t>conditions 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social life. </a:t>
            </a:r>
            <a:r>
              <a:rPr sz="2000" dirty="0">
                <a:latin typeface="Times New Roman"/>
                <a:cs typeface="Times New Roman"/>
              </a:rPr>
              <a:t>Change </a:t>
            </a:r>
            <a:r>
              <a:rPr sz="2000" spc="-5" dirty="0">
                <a:latin typeface="Times New Roman"/>
                <a:cs typeface="Times New Roman"/>
              </a:rPr>
              <a:t>in production- relations call forth the change </a:t>
            </a:r>
            <a:r>
              <a:rPr sz="2000" spc="-1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the  </a:t>
            </a:r>
            <a:r>
              <a:rPr sz="2000" dirty="0">
                <a:latin typeface="Times New Roman"/>
                <a:cs typeface="Times New Roman"/>
              </a:rPr>
              <a:t>whole social system and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political-order.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BC22E1F-5B42-4041-9187-02F5781702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1000"/>
            <a:ext cx="8763000" cy="632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50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676401" y="370862"/>
            <a:ext cx="4190999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70C0"/>
                </a:solidFill>
              </a:rPr>
              <a:t>Dialectical</a:t>
            </a:r>
            <a:r>
              <a:rPr spc="-105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Materialism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94917" y="1902332"/>
            <a:ext cx="7188200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The word </a:t>
            </a:r>
            <a:r>
              <a:rPr sz="2000" spc="-5" dirty="0">
                <a:latin typeface="Times New Roman"/>
                <a:cs typeface="Times New Roman"/>
              </a:rPr>
              <a:t>'dialectic' literally means </a:t>
            </a:r>
            <a:r>
              <a:rPr sz="2000" dirty="0">
                <a:latin typeface="Times New Roman"/>
                <a:cs typeface="Times New Roman"/>
              </a:rPr>
              <a:t>discussion or logical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argument.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theory of Dialectical Materialism is based </a:t>
            </a:r>
            <a:r>
              <a:rPr sz="2000" dirty="0">
                <a:latin typeface="Times New Roman"/>
                <a:cs typeface="Times New Roman"/>
              </a:rPr>
              <a:t>on </a:t>
            </a:r>
            <a:r>
              <a:rPr sz="2000" spc="-5" dirty="0">
                <a:latin typeface="Times New Roman"/>
                <a:cs typeface="Times New Roman"/>
              </a:rPr>
              <a:t>Hegel's </a:t>
            </a:r>
            <a:r>
              <a:rPr sz="2000" dirty="0">
                <a:latin typeface="Times New Roman"/>
                <a:cs typeface="Times New Roman"/>
              </a:rPr>
              <a:t>theory </a:t>
            </a:r>
            <a:r>
              <a:rPr sz="2000" spc="5" dirty="0">
                <a:latin typeface="Times New Roman"/>
                <a:cs typeface="Times New Roman"/>
              </a:rPr>
              <a:t>of 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dialectic which explains the progress of civilization through </a:t>
            </a:r>
            <a:r>
              <a:rPr sz="2000" spc="-10" dirty="0">
                <a:latin typeface="Times New Roman"/>
                <a:cs typeface="Times New Roman"/>
              </a:rPr>
              <a:t>thesis,  </a:t>
            </a:r>
            <a:r>
              <a:rPr sz="2000" spc="-5" dirty="0">
                <a:latin typeface="Times New Roman"/>
                <a:cs typeface="Times New Roman"/>
              </a:rPr>
              <a:t>antithesis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synthesis.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At any </a:t>
            </a:r>
            <a:r>
              <a:rPr sz="2000" spc="-5" dirty="0">
                <a:latin typeface="Times New Roman"/>
                <a:cs typeface="Times New Roman"/>
              </a:rPr>
              <a:t>given </a:t>
            </a:r>
            <a:r>
              <a:rPr sz="2000" dirty="0">
                <a:latin typeface="Times New Roman"/>
                <a:cs typeface="Times New Roman"/>
              </a:rPr>
              <a:t>point </a:t>
            </a:r>
            <a:r>
              <a:rPr sz="2000" spc="-5" dirty="0">
                <a:latin typeface="Times New Roman"/>
                <a:cs typeface="Times New Roman"/>
              </a:rPr>
              <a:t>of </a:t>
            </a:r>
            <a:r>
              <a:rPr sz="2000" spc="-10" dirty="0">
                <a:latin typeface="Times New Roman"/>
                <a:cs typeface="Times New Roman"/>
              </a:rPr>
              <a:t>time </a:t>
            </a:r>
            <a:r>
              <a:rPr sz="2000" spc="-5" dirty="0">
                <a:latin typeface="Times New Roman"/>
                <a:cs typeface="Times New Roman"/>
              </a:rPr>
              <a:t>there exists </a:t>
            </a:r>
            <a:r>
              <a:rPr sz="2000" dirty="0">
                <a:latin typeface="Times New Roman"/>
                <a:cs typeface="Times New Roman"/>
              </a:rPr>
              <a:t>one </a:t>
            </a:r>
            <a:r>
              <a:rPr sz="2000" spc="-5" dirty="0">
                <a:latin typeface="Times New Roman"/>
                <a:cs typeface="Times New Roman"/>
              </a:rPr>
              <a:t>dominant idea in </a:t>
            </a:r>
            <a:r>
              <a:rPr sz="2000" spc="-25" dirty="0">
                <a:latin typeface="Times New Roman"/>
                <a:cs typeface="Times New Roman"/>
              </a:rPr>
              <a:t>society,  </a:t>
            </a:r>
            <a:r>
              <a:rPr sz="2000" spc="-5" dirty="0">
                <a:latin typeface="Times New Roman"/>
                <a:cs typeface="Times New Roman"/>
              </a:rPr>
              <a:t>termed as thesis, </a:t>
            </a:r>
            <a:r>
              <a:rPr sz="2000" dirty="0">
                <a:latin typeface="Times New Roman"/>
                <a:cs typeface="Times New Roman"/>
              </a:rPr>
              <a:t>over a </a:t>
            </a:r>
            <a:r>
              <a:rPr sz="2000" spc="-5" dirty="0">
                <a:latin typeface="Times New Roman"/>
                <a:cs typeface="Times New Roman"/>
              </a:rPr>
              <a:t>period of </a:t>
            </a:r>
            <a:r>
              <a:rPr sz="2000" spc="-10" dirty="0">
                <a:latin typeface="Times New Roman"/>
                <a:cs typeface="Times New Roman"/>
              </a:rPr>
              <a:t>time </a:t>
            </a:r>
            <a:r>
              <a:rPr sz="2000" spc="-5" dirty="0">
                <a:latin typeface="Times New Roman"/>
                <a:cs typeface="Times New Roman"/>
              </a:rPr>
              <a:t>there </a:t>
            </a:r>
            <a:r>
              <a:rPr sz="2000" spc="-10" dirty="0">
                <a:latin typeface="Times New Roman"/>
                <a:cs typeface="Times New Roman"/>
              </a:rPr>
              <a:t>emerges </a:t>
            </a:r>
            <a:r>
              <a:rPr sz="2000" dirty="0">
                <a:latin typeface="Times New Roman"/>
                <a:cs typeface="Times New Roman"/>
              </a:rPr>
              <a:t>a new </a:t>
            </a:r>
            <a:r>
              <a:rPr sz="2000" spc="-5" dirty="0">
                <a:latin typeface="Times New Roman"/>
                <a:cs typeface="Times New Roman"/>
              </a:rPr>
              <a:t>idea  </a:t>
            </a:r>
            <a:r>
              <a:rPr sz="2000" dirty="0">
                <a:latin typeface="Times New Roman"/>
                <a:cs typeface="Times New Roman"/>
              </a:rPr>
              <a:t>opposing the thesis, </a:t>
            </a:r>
            <a:r>
              <a:rPr sz="2000" spc="-5" dirty="0">
                <a:latin typeface="Times New Roman"/>
                <a:cs typeface="Times New Roman"/>
              </a:rPr>
              <a:t>termed as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antithesis.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59916" y="1276857"/>
            <a:ext cx="7463790" cy="2160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thesis and antithesis </a:t>
            </a:r>
            <a:r>
              <a:rPr sz="2000" spc="-10" dirty="0">
                <a:latin typeface="Times New Roman"/>
                <a:cs typeface="Times New Roman"/>
              </a:rPr>
              <a:t>clash, </a:t>
            </a:r>
            <a:r>
              <a:rPr sz="2000" spc="-5" dirty="0">
                <a:latin typeface="Times New Roman"/>
                <a:cs typeface="Times New Roman"/>
              </a:rPr>
              <a:t>discussion and </a:t>
            </a:r>
            <a:r>
              <a:rPr sz="2000" spc="-10" dirty="0">
                <a:latin typeface="Times New Roman"/>
                <a:cs typeface="Times New Roman"/>
              </a:rPr>
              <a:t>argument </a:t>
            </a:r>
            <a:r>
              <a:rPr sz="2000" spc="-5" dirty="0">
                <a:latin typeface="Times New Roman"/>
                <a:cs typeface="Times New Roman"/>
              </a:rPr>
              <a:t>takes </a:t>
            </a:r>
            <a:r>
              <a:rPr sz="2000" dirty="0">
                <a:latin typeface="Times New Roman"/>
                <a:cs typeface="Times New Roman"/>
              </a:rPr>
              <a:t>place </a:t>
            </a:r>
            <a:r>
              <a:rPr sz="2000" spc="-5" dirty="0">
                <a:latin typeface="Times New Roman"/>
                <a:cs typeface="Times New Roman"/>
              </a:rPr>
              <a:t>and  </a:t>
            </a:r>
            <a:r>
              <a:rPr sz="2000" dirty="0">
                <a:latin typeface="Times New Roman"/>
                <a:cs typeface="Times New Roman"/>
              </a:rPr>
              <a:t>a new </a:t>
            </a:r>
            <a:r>
              <a:rPr sz="2000" spc="-5" dirty="0">
                <a:latin typeface="Times New Roman"/>
                <a:cs typeface="Times New Roman"/>
              </a:rPr>
              <a:t>idea </a:t>
            </a:r>
            <a:r>
              <a:rPr sz="2000" spc="-10" dirty="0">
                <a:latin typeface="Times New Roman"/>
                <a:cs typeface="Times New Roman"/>
              </a:rPr>
              <a:t>emerges. </a:t>
            </a:r>
            <a:r>
              <a:rPr sz="2000" dirty="0">
                <a:latin typeface="Times New Roman"/>
                <a:cs typeface="Times New Roman"/>
              </a:rPr>
              <a:t>It </a:t>
            </a:r>
            <a:r>
              <a:rPr sz="2000" spc="-5" dirty="0">
                <a:latin typeface="Times New Roman"/>
                <a:cs typeface="Times New Roman"/>
              </a:rPr>
              <a:t>is better </a:t>
            </a:r>
            <a:r>
              <a:rPr sz="2000" spc="-10" dirty="0">
                <a:latin typeface="Times New Roman"/>
                <a:cs typeface="Times New Roman"/>
              </a:rPr>
              <a:t>than </a:t>
            </a:r>
            <a:r>
              <a:rPr sz="2000" spc="-5" dirty="0">
                <a:latin typeface="Times New Roman"/>
                <a:cs typeface="Times New Roman"/>
              </a:rPr>
              <a:t>the thesis and antithesis </a:t>
            </a:r>
            <a:r>
              <a:rPr sz="2000" dirty="0">
                <a:latin typeface="Times New Roman"/>
                <a:cs typeface="Times New Roman"/>
              </a:rPr>
              <a:t>known </a:t>
            </a:r>
            <a:r>
              <a:rPr sz="2000" spc="-5" dirty="0">
                <a:latin typeface="Times New Roman"/>
                <a:cs typeface="Times New Roman"/>
              </a:rPr>
              <a:t>as  </a:t>
            </a:r>
            <a:r>
              <a:rPr sz="2000" dirty="0">
                <a:latin typeface="Times New Roman"/>
                <a:cs typeface="Times New Roman"/>
              </a:rPr>
              <a:t>synthesis.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spc="-25" dirty="0">
                <a:latin typeface="Times New Roman"/>
                <a:cs typeface="Times New Roman"/>
              </a:rPr>
              <a:t>With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passage of </a:t>
            </a:r>
            <a:r>
              <a:rPr sz="2000" spc="-10" dirty="0">
                <a:latin typeface="Times New Roman"/>
                <a:cs typeface="Times New Roman"/>
              </a:rPr>
              <a:t>time, </a:t>
            </a:r>
            <a:r>
              <a:rPr sz="2000" spc="-5" dirty="0">
                <a:latin typeface="Times New Roman"/>
                <a:cs typeface="Times New Roman"/>
              </a:rPr>
              <a:t>the synthesis becomes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dominant idea </a:t>
            </a:r>
            <a:r>
              <a:rPr sz="2000" spc="-20" dirty="0">
                <a:latin typeface="Times New Roman"/>
                <a:cs typeface="Times New Roman"/>
              </a:rPr>
              <a:t>in  </a:t>
            </a:r>
            <a:r>
              <a:rPr sz="2000" spc="-5" dirty="0">
                <a:latin typeface="Times New Roman"/>
                <a:cs typeface="Times New Roman"/>
              </a:rPr>
              <a:t>society and </a:t>
            </a:r>
            <a:r>
              <a:rPr sz="2000" spc="-10" dirty="0">
                <a:latin typeface="Times New Roman"/>
                <a:cs typeface="Times New Roman"/>
              </a:rPr>
              <a:t>assumes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role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thesis. Again </a:t>
            </a:r>
            <a:r>
              <a:rPr sz="2000" spc="-10" dirty="0">
                <a:latin typeface="Times New Roman"/>
                <a:cs typeface="Times New Roman"/>
              </a:rPr>
              <a:t>it </a:t>
            </a:r>
            <a:r>
              <a:rPr sz="2000" dirty="0">
                <a:latin typeface="Times New Roman"/>
                <a:cs typeface="Times New Roman"/>
              </a:rPr>
              <a:t>goes </a:t>
            </a:r>
            <a:r>
              <a:rPr sz="2000" spc="-5" dirty="0">
                <a:latin typeface="Times New Roman"/>
                <a:cs typeface="Times New Roman"/>
              </a:rPr>
              <a:t>through the </a:t>
            </a:r>
            <a:r>
              <a:rPr sz="2000" dirty="0">
                <a:latin typeface="Times New Roman"/>
                <a:cs typeface="Times New Roman"/>
              </a:rPr>
              <a:t>process  of </a:t>
            </a:r>
            <a:r>
              <a:rPr sz="2000" spc="-5" dirty="0">
                <a:latin typeface="Times New Roman"/>
                <a:cs typeface="Times New Roman"/>
              </a:rPr>
              <a:t>dialectic. </a:t>
            </a:r>
            <a:r>
              <a:rPr sz="2000" dirty="0">
                <a:latin typeface="Times New Roman"/>
                <a:cs typeface="Times New Roman"/>
              </a:rPr>
              <a:t>Karl </a:t>
            </a:r>
            <a:r>
              <a:rPr sz="2000" spc="-5" dirty="0">
                <a:latin typeface="Times New Roman"/>
                <a:cs typeface="Times New Roman"/>
              </a:rPr>
              <a:t>Marx </a:t>
            </a:r>
            <a:r>
              <a:rPr sz="2000" dirty="0">
                <a:latin typeface="Times New Roman"/>
                <a:cs typeface="Times New Roman"/>
              </a:rPr>
              <a:t>applied theory of dialectic </a:t>
            </a:r>
            <a:r>
              <a:rPr sz="2000" spc="-5" dirty="0">
                <a:latin typeface="Times New Roman"/>
                <a:cs typeface="Times New Roman"/>
              </a:rPr>
              <a:t>to materialism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08996C1-781A-453A-A0FF-FCD6C7881C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5" y="304800"/>
            <a:ext cx="9010835" cy="655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612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600200" y="385437"/>
            <a:ext cx="495300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70C0"/>
                </a:solidFill>
              </a:rPr>
              <a:t>Theory of Surplus</a:t>
            </a:r>
            <a:r>
              <a:rPr spc="-90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value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1775">
              <a:lnSpc>
                <a:spcPct val="100000"/>
              </a:lnSpc>
              <a:spcBef>
                <a:spcPts val="105"/>
              </a:spcBef>
            </a:pPr>
            <a:r>
              <a:rPr dirty="0"/>
              <a:t>The </a:t>
            </a:r>
            <a:r>
              <a:rPr spc="-5" dirty="0"/>
              <a:t>difference </a:t>
            </a:r>
            <a:r>
              <a:rPr dirty="0"/>
              <a:t>between the value </a:t>
            </a:r>
            <a:r>
              <a:rPr spc="-5" dirty="0"/>
              <a:t>of goods produced </a:t>
            </a:r>
            <a:r>
              <a:rPr dirty="0"/>
              <a:t>by </a:t>
            </a:r>
            <a:r>
              <a:rPr spc="-5" dirty="0"/>
              <a:t>the</a:t>
            </a:r>
            <a:r>
              <a:rPr spc="270" dirty="0"/>
              <a:t> </a:t>
            </a:r>
            <a:r>
              <a:rPr dirty="0"/>
              <a:t>workers</a:t>
            </a:r>
          </a:p>
          <a:p>
            <a:pPr marL="231775">
              <a:lnSpc>
                <a:spcPct val="100000"/>
              </a:lnSpc>
            </a:pPr>
            <a:r>
              <a:rPr dirty="0"/>
              <a:t>and the </a:t>
            </a:r>
            <a:r>
              <a:rPr spc="-5" dirty="0"/>
              <a:t>actual </a:t>
            </a:r>
            <a:r>
              <a:rPr dirty="0"/>
              <a:t>wages paid </a:t>
            </a:r>
            <a:r>
              <a:rPr spc="-5" dirty="0"/>
              <a:t>to </a:t>
            </a:r>
            <a:r>
              <a:rPr dirty="0"/>
              <a:t>them </a:t>
            </a:r>
            <a:r>
              <a:rPr spc="-5" dirty="0"/>
              <a:t>termed </a:t>
            </a:r>
            <a:r>
              <a:rPr dirty="0"/>
              <a:t>as surplus</a:t>
            </a:r>
            <a:r>
              <a:rPr spc="-125" dirty="0"/>
              <a:t> </a:t>
            </a:r>
            <a:r>
              <a:rPr dirty="0"/>
              <a:t>value.</a:t>
            </a:r>
          </a:p>
          <a:p>
            <a:pPr marL="219075">
              <a:lnSpc>
                <a:spcPct val="100000"/>
              </a:lnSpc>
              <a:spcBef>
                <a:spcPts val="45"/>
              </a:spcBef>
            </a:pPr>
            <a:endParaRPr sz="2050"/>
          </a:p>
          <a:p>
            <a:pPr marL="231775">
              <a:lnSpc>
                <a:spcPct val="100000"/>
              </a:lnSpc>
            </a:pPr>
            <a:r>
              <a:rPr spc="-50" dirty="0"/>
              <a:t>Value</a:t>
            </a:r>
            <a:r>
              <a:rPr spc="95" dirty="0"/>
              <a:t> </a:t>
            </a:r>
            <a:r>
              <a:rPr spc="-5" dirty="0"/>
              <a:t>to</a:t>
            </a:r>
            <a:r>
              <a:rPr spc="85" dirty="0"/>
              <a:t> </a:t>
            </a:r>
            <a:r>
              <a:rPr dirty="0"/>
              <a:t>the</a:t>
            </a:r>
            <a:r>
              <a:rPr spc="80" dirty="0"/>
              <a:t> </a:t>
            </a:r>
            <a:r>
              <a:rPr spc="-5" dirty="0"/>
              <a:t>commodity</a:t>
            </a:r>
            <a:r>
              <a:rPr spc="95" dirty="0"/>
              <a:t> </a:t>
            </a:r>
            <a:r>
              <a:rPr spc="-5" dirty="0"/>
              <a:t>is</a:t>
            </a:r>
            <a:r>
              <a:rPr spc="90" dirty="0"/>
              <a:t> </a:t>
            </a:r>
            <a:r>
              <a:rPr spc="-5" dirty="0"/>
              <a:t>created</a:t>
            </a:r>
            <a:r>
              <a:rPr spc="85" dirty="0"/>
              <a:t> </a:t>
            </a:r>
            <a:r>
              <a:rPr dirty="0"/>
              <a:t>by</a:t>
            </a:r>
            <a:r>
              <a:rPr spc="85" dirty="0"/>
              <a:t> </a:t>
            </a:r>
            <a:r>
              <a:rPr dirty="0"/>
              <a:t>the</a:t>
            </a:r>
            <a:r>
              <a:rPr spc="85" dirty="0"/>
              <a:t> </a:t>
            </a:r>
            <a:r>
              <a:rPr dirty="0"/>
              <a:t>worker</a:t>
            </a:r>
            <a:r>
              <a:rPr spc="75" dirty="0"/>
              <a:t> </a:t>
            </a:r>
            <a:r>
              <a:rPr dirty="0"/>
              <a:t>but</a:t>
            </a:r>
            <a:r>
              <a:rPr spc="75" dirty="0"/>
              <a:t> </a:t>
            </a:r>
            <a:r>
              <a:rPr spc="-5" dirty="0"/>
              <a:t>profit</a:t>
            </a:r>
            <a:r>
              <a:rPr spc="75" dirty="0"/>
              <a:t> </a:t>
            </a:r>
            <a:r>
              <a:rPr spc="-5" dirty="0"/>
              <a:t>(surplus</a:t>
            </a:r>
          </a:p>
          <a:p>
            <a:pPr marL="231775">
              <a:lnSpc>
                <a:spcPct val="100000"/>
              </a:lnSpc>
            </a:pPr>
            <a:r>
              <a:rPr dirty="0"/>
              <a:t>value) </a:t>
            </a:r>
            <a:r>
              <a:rPr spc="-5" dirty="0"/>
              <a:t>is </a:t>
            </a:r>
            <a:r>
              <a:rPr dirty="0"/>
              <a:t>pockted by</a:t>
            </a:r>
            <a:r>
              <a:rPr spc="-90" dirty="0"/>
              <a:t> </a:t>
            </a:r>
            <a:r>
              <a:rPr spc="-5" dirty="0"/>
              <a:t>capitalist.</a:t>
            </a:r>
          </a:p>
          <a:p>
            <a:pPr marL="219075">
              <a:lnSpc>
                <a:spcPct val="100000"/>
              </a:lnSpc>
              <a:spcBef>
                <a:spcPts val="45"/>
              </a:spcBef>
            </a:pPr>
            <a:endParaRPr sz="2050"/>
          </a:p>
          <a:p>
            <a:pPr marL="231775" marR="7620">
              <a:lnSpc>
                <a:spcPct val="100000"/>
              </a:lnSpc>
            </a:pPr>
            <a:r>
              <a:rPr dirty="0"/>
              <a:t>The </a:t>
            </a:r>
            <a:r>
              <a:rPr spc="-5" dirty="0"/>
              <a:t>capitalist exploit the workers because </a:t>
            </a:r>
            <a:r>
              <a:rPr dirty="0"/>
              <a:t>they own </a:t>
            </a:r>
            <a:r>
              <a:rPr spc="-5" dirty="0"/>
              <a:t>the means </a:t>
            </a:r>
            <a:r>
              <a:rPr spc="-10" dirty="0"/>
              <a:t>of  </a:t>
            </a:r>
            <a:r>
              <a:rPr dirty="0"/>
              <a:t>production and the workers are forced </a:t>
            </a:r>
            <a:r>
              <a:rPr spc="-5" dirty="0"/>
              <a:t>to sell </a:t>
            </a:r>
            <a:r>
              <a:rPr dirty="0"/>
              <a:t>their labour </a:t>
            </a:r>
            <a:r>
              <a:rPr spc="-5" dirty="0"/>
              <a:t>to</a:t>
            </a:r>
            <a:r>
              <a:rPr spc="-185" dirty="0"/>
              <a:t> </a:t>
            </a:r>
            <a:r>
              <a:rPr spc="-5" dirty="0"/>
              <a:t>them.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86512" cy="533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94917" y="1652727"/>
            <a:ext cx="7118350" cy="33801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While </a:t>
            </a:r>
            <a:r>
              <a:rPr sz="2000" spc="-5" dirty="0">
                <a:latin typeface="Times New Roman"/>
                <a:cs typeface="Times New Roman"/>
              </a:rPr>
              <a:t>employing them, they </a:t>
            </a:r>
            <a:r>
              <a:rPr sz="2000" dirty="0">
                <a:latin typeface="Times New Roman"/>
                <a:cs typeface="Times New Roman"/>
              </a:rPr>
              <a:t>pay them the </a:t>
            </a:r>
            <a:r>
              <a:rPr sz="2000" spc="-5" dirty="0">
                <a:latin typeface="Times New Roman"/>
                <a:cs typeface="Times New Roman"/>
              </a:rPr>
              <a:t>minimum </a:t>
            </a:r>
            <a:r>
              <a:rPr sz="2000" dirty="0">
                <a:latin typeface="Times New Roman"/>
                <a:cs typeface="Times New Roman"/>
              </a:rPr>
              <a:t>wages, get</a:t>
            </a:r>
            <a:r>
              <a:rPr sz="2000" spc="3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more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5" dirty="0">
                <a:latin typeface="Times New Roman"/>
                <a:cs typeface="Times New Roman"/>
              </a:rPr>
              <a:t>work done </a:t>
            </a:r>
            <a:r>
              <a:rPr sz="2000" dirty="0">
                <a:latin typeface="Times New Roman"/>
                <a:cs typeface="Times New Roman"/>
              </a:rPr>
              <a:t>by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them.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6985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According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Marx labour is </a:t>
            </a:r>
            <a:r>
              <a:rPr sz="2000" dirty="0">
                <a:latin typeface="Times New Roman"/>
                <a:cs typeface="Times New Roman"/>
              </a:rPr>
              <a:t>the real </a:t>
            </a:r>
            <a:r>
              <a:rPr sz="2000" spc="-5" dirty="0">
                <a:latin typeface="Times New Roman"/>
                <a:cs typeface="Times New Roman"/>
              </a:rPr>
              <a:t>productive factor </a:t>
            </a:r>
            <a:r>
              <a:rPr sz="2000" dirty="0">
                <a:latin typeface="Times New Roman"/>
                <a:cs typeface="Times New Roman"/>
              </a:rPr>
              <a:t>but the </a:t>
            </a:r>
            <a:r>
              <a:rPr sz="2000" spc="-5" dirty="0">
                <a:latin typeface="Times New Roman"/>
                <a:cs typeface="Times New Roman"/>
              </a:rPr>
              <a:t>worker  </a:t>
            </a:r>
            <a:r>
              <a:rPr sz="2000" dirty="0">
                <a:latin typeface="Times New Roman"/>
                <a:cs typeface="Times New Roman"/>
              </a:rPr>
              <a:t>does </a:t>
            </a:r>
            <a:r>
              <a:rPr sz="2000" spc="5" dirty="0">
                <a:latin typeface="Times New Roman"/>
                <a:cs typeface="Times New Roman"/>
              </a:rPr>
              <a:t>not </a:t>
            </a:r>
            <a:r>
              <a:rPr sz="2000" dirty="0">
                <a:latin typeface="Times New Roman"/>
                <a:cs typeface="Times New Roman"/>
              </a:rPr>
              <a:t>receive a just share of the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value.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000" spc="-7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expose </a:t>
            </a:r>
            <a:r>
              <a:rPr sz="2000" spc="-5" dirty="0">
                <a:latin typeface="Times New Roman"/>
                <a:cs typeface="Times New Roman"/>
              </a:rPr>
              <a:t>the injustice and exploitation </a:t>
            </a:r>
            <a:r>
              <a:rPr sz="2000" dirty="0">
                <a:latin typeface="Times New Roman"/>
                <a:cs typeface="Times New Roman"/>
              </a:rPr>
              <a:t>under the </a:t>
            </a:r>
            <a:r>
              <a:rPr sz="2000" spc="-5" dirty="0">
                <a:latin typeface="Times New Roman"/>
                <a:cs typeface="Times New Roman"/>
              </a:rPr>
              <a:t>capitalist </a:t>
            </a:r>
            <a:r>
              <a:rPr sz="2000" dirty="0">
                <a:latin typeface="Times New Roman"/>
                <a:cs typeface="Times New Roman"/>
              </a:rPr>
              <a:t>system  </a:t>
            </a:r>
            <a:r>
              <a:rPr sz="2000" spc="-5" dirty="0">
                <a:latin typeface="Times New Roman"/>
                <a:cs typeface="Times New Roman"/>
              </a:rPr>
              <a:t>Marx </a:t>
            </a:r>
            <a:r>
              <a:rPr sz="2000" dirty="0">
                <a:latin typeface="Times New Roman"/>
                <a:cs typeface="Times New Roman"/>
              </a:rPr>
              <a:t>explained the theory of surplus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value.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6985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This </a:t>
            </a:r>
            <a:r>
              <a:rPr sz="2000" spc="-5" dirty="0">
                <a:latin typeface="Times New Roman"/>
                <a:cs typeface="Times New Roman"/>
              </a:rPr>
              <a:t>exploitation </a:t>
            </a:r>
            <a:r>
              <a:rPr sz="2000" dirty="0">
                <a:latin typeface="Times New Roman"/>
                <a:cs typeface="Times New Roman"/>
              </a:rPr>
              <a:t>will </a:t>
            </a:r>
            <a:r>
              <a:rPr sz="2000" spc="-5" dirty="0">
                <a:latin typeface="Times New Roman"/>
                <a:cs typeface="Times New Roman"/>
              </a:rPr>
              <a:t>serve </a:t>
            </a:r>
            <a:r>
              <a:rPr sz="2000" spc="-10" dirty="0">
                <a:latin typeface="Times New Roman"/>
                <a:cs typeface="Times New Roman"/>
              </a:rPr>
              <a:t>as </a:t>
            </a:r>
            <a:r>
              <a:rPr sz="2000" dirty="0">
                <a:latin typeface="Times New Roman"/>
                <a:cs typeface="Times New Roman"/>
              </a:rPr>
              <a:t>one </a:t>
            </a:r>
            <a:r>
              <a:rPr sz="2000" spc="-5" dirty="0">
                <a:latin typeface="Times New Roman"/>
                <a:cs typeface="Times New Roman"/>
              </a:rPr>
              <a:t>of the reasons that motivates the  proletariat to </a:t>
            </a:r>
            <a:r>
              <a:rPr sz="2000" dirty="0">
                <a:latin typeface="Times New Roman"/>
                <a:cs typeface="Times New Roman"/>
              </a:rPr>
              <a:t>revolt against the </a:t>
            </a:r>
            <a:r>
              <a:rPr sz="2000" spc="-5" dirty="0">
                <a:latin typeface="Times New Roman"/>
                <a:cs typeface="Times New Roman"/>
              </a:rPr>
              <a:t>Bourgeoisie, </a:t>
            </a:r>
            <a:r>
              <a:rPr sz="2000" dirty="0">
                <a:latin typeface="Times New Roman"/>
                <a:cs typeface="Times New Roman"/>
              </a:rPr>
              <a:t>leading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class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war.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81</TotalTime>
  <Words>992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Gill Sans MT</vt:lpstr>
      <vt:lpstr>Times New Roman</vt:lpstr>
      <vt:lpstr>Gallery</vt:lpstr>
      <vt:lpstr>MARXISM</vt:lpstr>
      <vt:lpstr>PowerPoint Presentation</vt:lpstr>
      <vt:lpstr>PowerPoint Presentation</vt:lpstr>
      <vt:lpstr>PowerPoint Presentation</vt:lpstr>
      <vt:lpstr>Dialectical Materialism</vt:lpstr>
      <vt:lpstr>PowerPoint Presentation</vt:lpstr>
      <vt:lpstr>PowerPoint Presentation</vt:lpstr>
      <vt:lpstr>Theory of Surplus value</vt:lpstr>
      <vt:lpstr>PowerPoint Presentation</vt:lpstr>
      <vt:lpstr>Theory of Alienation</vt:lpstr>
      <vt:lpstr>PowerPoint Presentation</vt:lpstr>
      <vt:lpstr> Theory of class STRUGGLE</vt:lpstr>
      <vt:lpstr>PowerPoint Presentation</vt:lpstr>
      <vt:lpstr> The Dictatorship of the Proletariat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Shinoy</dc:creator>
  <cp:lastModifiedBy>PUBALI BASU</cp:lastModifiedBy>
  <cp:revision>1</cp:revision>
  <dcterms:created xsi:type="dcterms:W3CDTF">2022-01-13T15:39:41Z</dcterms:created>
  <dcterms:modified xsi:type="dcterms:W3CDTF">2022-01-13T17:01:45Z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2022-01-13T00:00:00Z</vt:filetime>
  </property>
</Properties>
</file>